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32"/>
  </p:notesMasterIdLst>
  <p:handoutMasterIdLst>
    <p:handoutMasterId r:id="rId33"/>
  </p:handoutMasterIdLst>
  <p:sldIdLst>
    <p:sldId id="442" r:id="rId2"/>
    <p:sldId id="443" r:id="rId3"/>
    <p:sldId id="275" r:id="rId4"/>
    <p:sldId id="297" r:id="rId5"/>
    <p:sldId id="414" r:id="rId6"/>
    <p:sldId id="300" r:id="rId7"/>
    <p:sldId id="446" r:id="rId8"/>
    <p:sldId id="444" r:id="rId9"/>
    <p:sldId id="445" r:id="rId10"/>
    <p:sldId id="396" r:id="rId11"/>
    <p:sldId id="422" r:id="rId12"/>
    <p:sldId id="438" r:id="rId13"/>
    <p:sldId id="439" r:id="rId14"/>
    <p:sldId id="425" r:id="rId15"/>
    <p:sldId id="426" r:id="rId16"/>
    <p:sldId id="427" r:id="rId17"/>
    <p:sldId id="428" r:id="rId18"/>
    <p:sldId id="441" r:id="rId19"/>
    <p:sldId id="434" r:id="rId20"/>
    <p:sldId id="440" r:id="rId21"/>
    <p:sldId id="431" r:id="rId22"/>
    <p:sldId id="390" r:id="rId23"/>
    <p:sldId id="368" r:id="rId24"/>
    <p:sldId id="369" r:id="rId25"/>
    <p:sldId id="370" r:id="rId26"/>
    <p:sldId id="391" r:id="rId27"/>
    <p:sldId id="392" r:id="rId28"/>
    <p:sldId id="410" r:id="rId29"/>
    <p:sldId id="432" r:id="rId30"/>
    <p:sldId id="409" r:id="rId31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2B09F7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4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3F3E"/>
    <a:srgbClr val="FF0000"/>
    <a:srgbClr val="FFFF99"/>
    <a:srgbClr val="FF0909"/>
    <a:srgbClr val="008080"/>
    <a:srgbClr val="9A7500"/>
    <a:srgbClr val="C0C0C0"/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44" autoAdjust="0"/>
    <p:restoredTop sz="89786" autoAdjust="0"/>
  </p:normalViewPr>
  <p:slideViewPr>
    <p:cSldViewPr>
      <p:cViewPr varScale="1">
        <p:scale>
          <a:sx n="66" d="100"/>
          <a:sy n="66" d="100"/>
        </p:scale>
        <p:origin x="-143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1968" y="-102"/>
      </p:cViewPr>
      <p:guideLst>
        <p:guide orient="horz" pos="3224"/>
        <p:guide pos="2236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93700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fld id="{DF9AAB81-F0BF-49B7-845F-214CC4A7C72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121331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47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7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7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fld id="{3E2F3A3B-DF1D-47F6-83AA-141C45D29FA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49383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73F12C-FD23-42CF-AD46-A88A8EE405D4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z="1100" dirty="0" err="1" smtClean="0"/>
              <a:t>Trả</a:t>
            </a:r>
            <a:r>
              <a:rPr lang="en-US" sz="1100" dirty="0" smtClean="0"/>
              <a:t> </a:t>
            </a:r>
            <a:r>
              <a:rPr lang="en-US" sz="1100" dirty="0" err="1" smtClean="0"/>
              <a:t>lời</a:t>
            </a:r>
            <a:r>
              <a:rPr lang="en-US" sz="1100" dirty="0" smtClean="0"/>
              <a:t> :</a:t>
            </a:r>
          </a:p>
          <a:p>
            <a:pPr eaLnBrk="1" hangingPunct="1"/>
            <a:r>
              <a:rPr lang="en-US" sz="1100" dirty="0" err="1" smtClean="0"/>
              <a:t>Câu</a:t>
            </a:r>
            <a:r>
              <a:rPr lang="en-US" sz="1100" dirty="0" smtClean="0"/>
              <a:t> 1:</a:t>
            </a:r>
          </a:p>
          <a:p>
            <a:pPr eaLnBrk="1" hangingPunct="1"/>
            <a:r>
              <a:rPr lang="en-US" sz="1100" dirty="0" smtClean="0"/>
              <a:t>A. </a:t>
            </a:r>
            <a:r>
              <a:rPr lang="en-US" sz="1100" dirty="0" err="1" smtClean="0"/>
              <a:t>Nội</a:t>
            </a:r>
            <a:r>
              <a:rPr lang="en-US" sz="1100" dirty="0" smtClean="0"/>
              <a:t> dung </a:t>
            </a:r>
            <a:r>
              <a:rPr lang="en-US" sz="1100" dirty="0" err="1" smtClean="0"/>
              <a:t>chính</a:t>
            </a:r>
            <a:r>
              <a:rPr lang="en-US" sz="1100" dirty="0" smtClean="0"/>
              <a:t> </a:t>
            </a:r>
            <a:r>
              <a:rPr lang="en-US" sz="1100" dirty="0" err="1" smtClean="0"/>
              <a:t>của</a:t>
            </a:r>
            <a:r>
              <a:rPr lang="en-US" sz="1100" dirty="0" smtClean="0"/>
              <a:t> </a:t>
            </a:r>
            <a:r>
              <a:rPr lang="en-US" sz="1100" dirty="0" err="1" smtClean="0"/>
              <a:t>thuyết</a:t>
            </a:r>
            <a:r>
              <a:rPr lang="en-US" sz="1100" dirty="0" smtClean="0"/>
              <a:t> electron </a:t>
            </a:r>
            <a:r>
              <a:rPr lang="en-US" sz="1100" dirty="0" err="1" smtClean="0"/>
              <a:t>về</a:t>
            </a:r>
            <a:r>
              <a:rPr lang="en-US" sz="1100" dirty="0" smtClean="0"/>
              <a:t> </a:t>
            </a:r>
            <a:r>
              <a:rPr lang="en-US" sz="1100" dirty="0" err="1" smtClean="0"/>
              <a:t>tính</a:t>
            </a:r>
            <a:r>
              <a:rPr lang="en-US" sz="1100" dirty="0" smtClean="0"/>
              <a:t> </a:t>
            </a:r>
            <a:r>
              <a:rPr lang="en-US" sz="1100" dirty="0" err="1" smtClean="0"/>
              <a:t>dẫn</a:t>
            </a:r>
            <a:r>
              <a:rPr lang="en-US" sz="1100" dirty="0" smtClean="0"/>
              <a:t> </a:t>
            </a:r>
            <a:r>
              <a:rPr lang="en-US" sz="1100" dirty="0" err="1" smtClean="0"/>
              <a:t>điện</a:t>
            </a:r>
            <a:r>
              <a:rPr lang="en-US" sz="1100" dirty="0" smtClean="0"/>
              <a:t> </a:t>
            </a:r>
            <a:r>
              <a:rPr lang="en-US" sz="1100" dirty="0" err="1" smtClean="0"/>
              <a:t>trong</a:t>
            </a:r>
            <a:r>
              <a:rPr lang="en-US" sz="1100" dirty="0" smtClean="0"/>
              <a:t> </a:t>
            </a:r>
            <a:r>
              <a:rPr lang="en-US" sz="1100" dirty="0" err="1" smtClean="0"/>
              <a:t>kim</a:t>
            </a:r>
            <a:r>
              <a:rPr lang="en-US" sz="1100" dirty="0" smtClean="0"/>
              <a:t> </a:t>
            </a:r>
            <a:r>
              <a:rPr lang="en-US" sz="1100" dirty="0" err="1" smtClean="0"/>
              <a:t>loại</a:t>
            </a:r>
            <a:r>
              <a:rPr lang="en-US" sz="1100" dirty="0" smtClean="0"/>
              <a:t> :</a:t>
            </a:r>
          </a:p>
          <a:p>
            <a:pPr eaLnBrk="1" hangingPunct="1">
              <a:buFontTx/>
              <a:buChar char="•"/>
            </a:pPr>
            <a:r>
              <a:rPr lang="en-US" sz="1100" dirty="0" smtClean="0"/>
              <a:t>Kim </a:t>
            </a:r>
            <a:r>
              <a:rPr lang="en-US" sz="1100" dirty="0" err="1" smtClean="0"/>
              <a:t>loại</a:t>
            </a:r>
            <a:r>
              <a:rPr lang="en-US" sz="1100" dirty="0" smtClean="0"/>
              <a:t> (</a:t>
            </a:r>
            <a:r>
              <a:rPr lang="en-US" sz="1100" dirty="0" err="1" smtClean="0"/>
              <a:t>rắn</a:t>
            </a:r>
            <a:r>
              <a:rPr lang="en-US" sz="1100" dirty="0" smtClean="0"/>
              <a:t>) </a:t>
            </a:r>
            <a:r>
              <a:rPr lang="en-US" sz="1100" dirty="0" err="1" smtClean="0"/>
              <a:t>có</a:t>
            </a:r>
            <a:r>
              <a:rPr lang="en-US" sz="1100" dirty="0" smtClean="0"/>
              <a:t> </a:t>
            </a:r>
            <a:r>
              <a:rPr lang="en-US" sz="1100" dirty="0" err="1" smtClean="0"/>
              <a:t>cấu</a:t>
            </a:r>
            <a:r>
              <a:rPr lang="en-US" sz="1100" dirty="0" smtClean="0"/>
              <a:t> </a:t>
            </a:r>
            <a:r>
              <a:rPr lang="en-US" sz="1100" dirty="0" err="1" smtClean="0"/>
              <a:t>tạo</a:t>
            </a:r>
            <a:r>
              <a:rPr lang="en-US" sz="1100" dirty="0" smtClean="0"/>
              <a:t> </a:t>
            </a:r>
            <a:r>
              <a:rPr lang="en-US" sz="1100" dirty="0" err="1" smtClean="0"/>
              <a:t>mạng</a:t>
            </a:r>
            <a:r>
              <a:rPr lang="en-US" sz="1100" dirty="0" smtClean="0"/>
              <a:t> </a:t>
            </a:r>
            <a:r>
              <a:rPr lang="en-US" sz="1100" dirty="0" err="1" smtClean="0"/>
              <a:t>tinh</a:t>
            </a:r>
            <a:r>
              <a:rPr lang="en-US" sz="1100" dirty="0" smtClean="0"/>
              <a:t> </a:t>
            </a:r>
            <a:r>
              <a:rPr lang="en-US" sz="1100" dirty="0" err="1" smtClean="0"/>
              <a:t>thể</a:t>
            </a:r>
            <a:r>
              <a:rPr lang="en-US" sz="1100" dirty="0" smtClean="0"/>
              <a:t>, </a:t>
            </a:r>
            <a:r>
              <a:rPr lang="en-US" sz="1100" dirty="0" err="1" smtClean="0"/>
              <a:t>đó</a:t>
            </a:r>
            <a:r>
              <a:rPr lang="en-US" sz="1100" dirty="0" smtClean="0"/>
              <a:t> </a:t>
            </a:r>
            <a:r>
              <a:rPr lang="en-US" sz="1100" dirty="0" err="1" smtClean="0"/>
              <a:t>là</a:t>
            </a:r>
            <a:r>
              <a:rPr lang="en-US" sz="1100" dirty="0" smtClean="0"/>
              <a:t> </a:t>
            </a:r>
            <a:r>
              <a:rPr lang="en-US" sz="1100" dirty="0" err="1" smtClean="0"/>
              <a:t>các</a:t>
            </a:r>
            <a:r>
              <a:rPr lang="en-US" sz="1100" dirty="0" smtClean="0"/>
              <a:t> ion </a:t>
            </a:r>
            <a:r>
              <a:rPr lang="en-US" sz="1100" dirty="0" err="1" smtClean="0"/>
              <a:t>dương</a:t>
            </a:r>
            <a:r>
              <a:rPr lang="en-US" sz="1100" dirty="0" smtClean="0"/>
              <a:t> </a:t>
            </a:r>
            <a:r>
              <a:rPr lang="en-US" sz="1100" dirty="0" err="1" smtClean="0"/>
              <a:t>liên</a:t>
            </a:r>
            <a:r>
              <a:rPr lang="en-US" sz="1100" dirty="0" smtClean="0"/>
              <a:t> </a:t>
            </a:r>
            <a:r>
              <a:rPr lang="en-US" sz="1100" dirty="0" err="1" smtClean="0"/>
              <a:t>kết</a:t>
            </a:r>
            <a:r>
              <a:rPr lang="en-US" sz="1100" dirty="0" smtClean="0"/>
              <a:t> </a:t>
            </a:r>
            <a:r>
              <a:rPr lang="en-US" sz="1100" dirty="0" err="1" smtClean="0"/>
              <a:t>với</a:t>
            </a:r>
            <a:r>
              <a:rPr lang="en-US" sz="1100" dirty="0" smtClean="0"/>
              <a:t> </a:t>
            </a:r>
            <a:r>
              <a:rPr lang="en-US" sz="1100" dirty="0" err="1" smtClean="0"/>
              <a:t>nhau</a:t>
            </a:r>
            <a:r>
              <a:rPr lang="en-US" sz="1100" dirty="0" smtClean="0"/>
              <a:t> </a:t>
            </a:r>
            <a:r>
              <a:rPr lang="en-US" sz="1100" dirty="0" err="1" smtClean="0"/>
              <a:t>một</a:t>
            </a:r>
            <a:r>
              <a:rPr lang="en-US" sz="1100" dirty="0" smtClean="0"/>
              <a:t> </a:t>
            </a:r>
            <a:r>
              <a:rPr lang="en-US" sz="1100" dirty="0" err="1" smtClean="0"/>
              <a:t>cách</a:t>
            </a:r>
            <a:r>
              <a:rPr lang="en-US" sz="1100" dirty="0" smtClean="0"/>
              <a:t> </a:t>
            </a:r>
            <a:r>
              <a:rPr lang="en-US" sz="1100" dirty="0" err="1" smtClean="0"/>
              <a:t>trật</a:t>
            </a:r>
            <a:r>
              <a:rPr lang="en-US" sz="1100" dirty="0" smtClean="0"/>
              <a:t> </a:t>
            </a:r>
            <a:r>
              <a:rPr lang="en-US" sz="1100" dirty="0" err="1" smtClean="0"/>
              <a:t>tự</a:t>
            </a:r>
            <a:r>
              <a:rPr lang="en-US" sz="1100" dirty="0" smtClean="0"/>
              <a:t>, </a:t>
            </a:r>
            <a:r>
              <a:rPr lang="en-US" sz="1100" dirty="0" err="1" smtClean="0"/>
              <a:t>nhiệt</a:t>
            </a:r>
            <a:r>
              <a:rPr lang="en-US" sz="1100" dirty="0" smtClean="0"/>
              <a:t> </a:t>
            </a:r>
            <a:r>
              <a:rPr lang="en-US" sz="1100" dirty="0" err="1" smtClean="0"/>
              <a:t>độ</a:t>
            </a:r>
            <a:r>
              <a:rPr lang="en-US" sz="1100" dirty="0" smtClean="0"/>
              <a:t> </a:t>
            </a:r>
            <a:r>
              <a:rPr lang="en-US" sz="1100" dirty="0" err="1" smtClean="0"/>
              <a:t>càng</a:t>
            </a:r>
            <a:r>
              <a:rPr lang="en-US" sz="1100" dirty="0" smtClean="0"/>
              <a:t> </a:t>
            </a:r>
            <a:r>
              <a:rPr lang="en-US" sz="1100" dirty="0" err="1" smtClean="0"/>
              <a:t>cao</a:t>
            </a:r>
            <a:r>
              <a:rPr lang="en-US" sz="1100" dirty="0" smtClean="0"/>
              <a:t> </a:t>
            </a:r>
            <a:r>
              <a:rPr lang="en-US" sz="1100" dirty="0" err="1" smtClean="0"/>
              <a:t>mạng</a:t>
            </a:r>
            <a:r>
              <a:rPr lang="en-US" sz="1100" dirty="0" smtClean="0"/>
              <a:t> </a:t>
            </a:r>
            <a:r>
              <a:rPr lang="en-US" sz="1100" dirty="0" err="1" smtClean="0"/>
              <a:t>tinh</a:t>
            </a:r>
            <a:r>
              <a:rPr lang="en-US" sz="1100" dirty="0" smtClean="0"/>
              <a:t> </a:t>
            </a:r>
            <a:r>
              <a:rPr lang="en-US" sz="1100" dirty="0" err="1" smtClean="0"/>
              <a:t>thể</a:t>
            </a:r>
            <a:r>
              <a:rPr lang="en-US" sz="1100" dirty="0" smtClean="0"/>
              <a:t> </a:t>
            </a:r>
            <a:r>
              <a:rPr lang="en-US" sz="1100" dirty="0" err="1" smtClean="0"/>
              <a:t>càng</a:t>
            </a:r>
            <a:r>
              <a:rPr lang="en-US" sz="1100" dirty="0" smtClean="0"/>
              <a:t> </a:t>
            </a:r>
            <a:r>
              <a:rPr lang="en-US" sz="1100" dirty="0" err="1" smtClean="0"/>
              <a:t>trở</a:t>
            </a:r>
            <a:r>
              <a:rPr lang="en-US" sz="1100" dirty="0" smtClean="0"/>
              <a:t> </a:t>
            </a:r>
            <a:r>
              <a:rPr lang="en-US" sz="1100" dirty="0" err="1" smtClean="0"/>
              <a:t>nên</a:t>
            </a:r>
            <a:r>
              <a:rPr lang="en-US" sz="1100" dirty="0" smtClean="0"/>
              <a:t> </a:t>
            </a:r>
            <a:r>
              <a:rPr lang="en-US" sz="1100" dirty="0" err="1" smtClean="0"/>
              <a:t>mất</a:t>
            </a:r>
            <a:r>
              <a:rPr lang="en-US" sz="1100" dirty="0" smtClean="0"/>
              <a:t> </a:t>
            </a:r>
            <a:r>
              <a:rPr lang="en-US" sz="1100" dirty="0" err="1" smtClean="0"/>
              <a:t>trật</a:t>
            </a:r>
            <a:r>
              <a:rPr lang="en-US" sz="1100" dirty="0" smtClean="0"/>
              <a:t> </a:t>
            </a:r>
            <a:r>
              <a:rPr lang="en-US" sz="1100" dirty="0" err="1" smtClean="0"/>
              <a:t>tự</a:t>
            </a:r>
            <a:r>
              <a:rPr lang="en-US" sz="1100" dirty="0" smtClean="0"/>
              <a:t>.</a:t>
            </a:r>
          </a:p>
          <a:p>
            <a:pPr eaLnBrk="1" hangingPunct="1">
              <a:buFontTx/>
              <a:buChar char="•"/>
            </a:pPr>
            <a:r>
              <a:rPr lang="en-US" sz="1100" dirty="0" err="1" smtClean="0"/>
              <a:t>Các</a:t>
            </a:r>
            <a:r>
              <a:rPr lang="en-US" sz="1100" dirty="0" smtClean="0"/>
              <a:t> electron </a:t>
            </a:r>
            <a:r>
              <a:rPr lang="en-US" sz="1100" dirty="0" err="1" smtClean="0"/>
              <a:t>hóa</a:t>
            </a:r>
            <a:r>
              <a:rPr lang="en-US" sz="1100" dirty="0" smtClean="0"/>
              <a:t> </a:t>
            </a:r>
            <a:r>
              <a:rPr lang="en-US" sz="1100" dirty="0" err="1" smtClean="0"/>
              <a:t>trị</a:t>
            </a:r>
            <a:r>
              <a:rPr lang="en-US" sz="1100" dirty="0" smtClean="0"/>
              <a:t> </a:t>
            </a:r>
            <a:r>
              <a:rPr lang="en-US" sz="1100" dirty="0" err="1" smtClean="0"/>
              <a:t>tách</a:t>
            </a:r>
            <a:r>
              <a:rPr lang="en-US" sz="1100" dirty="0" smtClean="0"/>
              <a:t> </a:t>
            </a:r>
            <a:r>
              <a:rPr lang="en-US" sz="1100" dirty="0" err="1" smtClean="0"/>
              <a:t>khỏi</a:t>
            </a:r>
            <a:r>
              <a:rPr lang="en-US" sz="1100" dirty="0" smtClean="0"/>
              <a:t> </a:t>
            </a:r>
            <a:r>
              <a:rPr lang="en-US" sz="1100" dirty="0" err="1" smtClean="0"/>
              <a:t>nguyên</a:t>
            </a:r>
            <a:r>
              <a:rPr lang="en-US" sz="1100" dirty="0" smtClean="0"/>
              <a:t> </a:t>
            </a:r>
            <a:r>
              <a:rPr lang="en-US" sz="1100" dirty="0" err="1" smtClean="0"/>
              <a:t>tử</a:t>
            </a:r>
            <a:r>
              <a:rPr lang="en-US" sz="1100" dirty="0" smtClean="0"/>
              <a:t> </a:t>
            </a:r>
            <a:r>
              <a:rPr lang="en-US" sz="1100" dirty="0" err="1" smtClean="0"/>
              <a:t>chuyển</a:t>
            </a:r>
            <a:r>
              <a:rPr lang="en-US" sz="1100" dirty="0" smtClean="0"/>
              <a:t> </a:t>
            </a:r>
            <a:r>
              <a:rPr lang="en-US" sz="1100" dirty="0" err="1" smtClean="0"/>
              <a:t>động</a:t>
            </a:r>
            <a:r>
              <a:rPr lang="en-US" sz="1100" dirty="0" smtClean="0"/>
              <a:t> </a:t>
            </a:r>
            <a:r>
              <a:rPr lang="en-US" sz="1100" dirty="0" err="1" smtClean="0"/>
              <a:t>tự</a:t>
            </a:r>
            <a:r>
              <a:rPr lang="en-US" sz="1100" dirty="0" smtClean="0"/>
              <a:t> do </a:t>
            </a:r>
            <a:r>
              <a:rPr lang="en-US" sz="1100" dirty="0" err="1" smtClean="0"/>
              <a:t>tạo</a:t>
            </a:r>
            <a:r>
              <a:rPr lang="en-US" sz="1100" dirty="0" smtClean="0"/>
              <a:t> </a:t>
            </a:r>
            <a:r>
              <a:rPr lang="en-US" sz="1100" dirty="0" err="1" smtClean="0"/>
              <a:t>thành</a:t>
            </a:r>
            <a:r>
              <a:rPr lang="en-US" sz="1100" dirty="0" smtClean="0"/>
              <a:t> </a:t>
            </a:r>
            <a:r>
              <a:rPr lang="en-US" sz="1100" dirty="0" err="1" smtClean="0"/>
              <a:t>khí</a:t>
            </a:r>
            <a:r>
              <a:rPr lang="en-US" sz="1100" dirty="0" smtClean="0"/>
              <a:t> </a:t>
            </a:r>
            <a:r>
              <a:rPr lang="en-US" sz="1100" dirty="0" err="1" smtClean="0"/>
              <a:t>lectron</a:t>
            </a:r>
            <a:r>
              <a:rPr lang="en-US" sz="1100" dirty="0" smtClean="0"/>
              <a:t> </a:t>
            </a:r>
            <a:r>
              <a:rPr lang="en-US" sz="1100" dirty="0" err="1" smtClean="0"/>
              <a:t>tự</a:t>
            </a:r>
            <a:r>
              <a:rPr lang="en-US" sz="1100" dirty="0" smtClean="0"/>
              <a:t> do.</a:t>
            </a:r>
          </a:p>
          <a:p>
            <a:pPr eaLnBrk="1" hangingPunct="1">
              <a:buFontTx/>
              <a:buChar char="•"/>
            </a:pPr>
            <a:r>
              <a:rPr lang="en-US" sz="1100" dirty="0" err="1" smtClean="0"/>
              <a:t>Dưới</a:t>
            </a:r>
            <a:r>
              <a:rPr lang="en-US" sz="1100" dirty="0" smtClean="0"/>
              <a:t> </a:t>
            </a:r>
            <a:r>
              <a:rPr lang="en-US" sz="1100" dirty="0" err="1" smtClean="0"/>
              <a:t>tác</a:t>
            </a:r>
            <a:r>
              <a:rPr lang="en-US" sz="1100" dirty="0" smtClean="0"/>
              <a:t> </a:t>
            </a:r>
            <a:r>
              <a:rPr lang="en-US" sz="1100" dirty="0" err="1" smtClean="0"/>
              <a:t>dụng</a:t>
            </a:r>
            <a:r>
              <a:rPr lang="en-US" sz="1100" dirty="0" smtClean="0"/>
              <a:t> </a:t>
            </a:r>
            <a:r>
              <a:rPr lang="en-US" sz="1100" dirty="0" err="1" smtClean="0"/>
              <a:t>của</a:t>
            </a:r>
            <a:r>
              <a:rPr lang="en-US" sz="1100" dirty="0" smtClean="0"/>
              <a:t> </a:t>
            </a:r>
            <a:r>
              <a:rPr lang="en-US" sz="1100" dirty="0" err="1" smtClean="0"/>
              <a:t>điện</a:t>
            </a:r>
            <a:r>
              <a:rPr lang="en-US" sz="1100" dirty="0" smtClean="0"/>
              <a:t> </a:t>
            </a:r>
            <a:r>
              <a:rPr lang="en-US" sz="1100" dirty="0" err="1" smtClean="0"/>
              <a:t>trường</a:t>
            </a:r>
            <a:r>
              <a:rPr lang="en-US" sz="1100" dirty="0" smtClean="0"/>
              <a:t> </a:t>
            </a:r>
            <a:r>
              <a:rPr lang="en-US" sz="1100" dirty="0" err="1" smtClean="0"/>
              <a:t>khí</a:t>
            </a:r>
            <a:r>
              <a:rPr lang="en-US" sz="1100" dirty="0" smtClean="0"/>
              <a:t> electron </a:t>
            </a:r>
            <a:r>
              <a:rPr lang="en-US" sz="1100" dirty="0" err="1" smtClean="0"/>
              <a:t>tự</a:t>
            </a:r>
            <a:r>
              <a:rPr lang="en-US" sz="1100" dirty="0" smtClean="0"/>
              <a:t> do </a:t>
            </a:r>
            <a:r>
              <a:rPr lang="en-US" sz="1100" dirty="0" err="1" smtClean="0"/>
              <a:t>trôi</a:t>
            </a:r>
            <a:r>
              <a:rPr lang="en-US" sz="1100" dirty="0" smtClean="0"/>
              <a:t> </a:t>
            </a:r>
            <a:r>
              <a:rPr lang="en-US" sz="1100" dirty="0" err="1" smtClean="0"/>
              <a:t>ngược</a:t>
            </a:r>
            <a:r>
              <a:rPr lang="en-US" sz="1100" dirty="0" smtClean="0"/>
              <a:t> </a:t>
            </a:r>
            <a:r>
              <a:rPr lang="en-US" sz="1100" dirty="0" err="1" smtClean="0"/>
              <a:t>chiều</a:t>
            </a:r>
            <a:r>
              <a:rPr lang="en-US" sz="1100" dirty="0" smtClean="0"/>
              <a:t> </a:t>
            </a:r>
            <a:r>
              <a:rPr lang="en-US" sz="1100" dirty="0" err="1" smtClean="0"/>
              <a:t>điện</a:t>
            </a:r>
            <a:r>
              <a:rPr lang="en-US" sz="1100" dirty="0" smtClean="0"/>
              <a:t> </a:t>
            </a:r>
            <a:r>
              <a:rPr lang="en-US" sz="1100" dirty="0" err="1" smtClean="0"/>
              <a:t>trường</a:t>
            </a:r>
            <a:r>
              <a:rPr lang="en-US" sz="1100" dirty="0" smtClean="0"/>
              <a:t>.</a:t>
            </a:r>
          </a:p>
          <a:p>
            <a:pPr eaLnBrk="1" hangingPunct="1">
              <a:buFontTx/>
              <a:buChar char="•"/>
            </a:pPr>
            <a:r>
              <a:rPr lang="en-US" sz="1100" dirty="0" err="1" smtClean="0"/>
              <a:t>Sự</a:t>
            </a:r>
            <a:r>
              <a:rPr lang="en-US" sz="1100" dirty="0" smtClean="0"/>
              <a:t> </a:t>
            </a:r>
            <a:r>
              <a:rPr lang="en-US" sz="1100" dirty="0" err="1" smtClean="0"/>
              <a:t>mất</a:t>
            </a:r>
            <a:r>
              <a:rPr lang="en-US" sz="1100" dirty="0" smtClean="0"/>
              <a:t> </a:t>
            </a:r>
            <a:r>
              <a:rPr lang="en-US" sz="1100" dirty="0" err="1" smtClean="0"/>
              <a:t>trật</a:t>
            </a:r>
            <a:r>
              <a:rPr lang="en-US" sz="1100" dirty="0" smtClean="0"/>
              <a:t> </a:t>
            </a:r>
            <a:r>
              <a:rPr lang="en-US" sz="1100" dirty="0" err="1" smtClean="0"/>
              <a:t>tự</a:t>
            </a:r>
            <a:r>
              <a:rPr lang="en-US" sz="1100" dirty="0" smtClean="0"/>
              <a:t> </a:t>
            </a:r>
            <a:r>
              <a:rPr lang="en-US" sz="1100" dirty="0" err="1" smtClean="0"/>
              <a:t>của</a:t>
            </a:r>
            <a:r>
              <a:rPr lang="en-US" sz="1100" dirty="0" smtClean="0"/>
              <a:t> </a:t>
            </a:r>
            <a:r>
              <a:rPr lang="en-US" sz="1100" dirty="0" err="1" smtClean="0"/>
              <a:t>mạng</a:t>
            </a:r>
            <a:r>
              <a:rPr lang="en-US" sz="1100" dirty="0" smtClean="0"/>
              <a:t> </a:t>
            </a:r>
            <a:r>
              <a:rPr lang="en-US" sz="1100" dirty="0" err="1" smtClean="0"/>
              <a:t>tinh</a:t>
            </a:r>
            <a:r>
              <a:rPr lang="en-US" sz="1100" dirty="0" smtClean="0"/>
              <a:t> </a:t>
            </a:r>
            <a:r>
              <a:rPr lang="en-US" sz="1100" dirty="0" err="1" smtClean="0"/>
              <a:t>thể</a:t>
            </a:r>
            <a:r>
              <a:rPr lang="en-US" sz="1100" dirty="0" smtClean="0"/>
              <a:t> </a:t>
            </a:r>
            <a:r>
              <a:rPr lang="en-US" sz="1100" dirty="0" err="1" smtClean="0"/>
              <a:t>cản</a:t>
            </a:r>
            <a:r>
              <a:rPr lang="en-US" sz="1100" dirty="0" smtClean="0"/>
              <a:t> </a:t>
            </a:r>
            <a:r>
              <a:rPr lang="en-US" sz="1100" dirty="0" err="1" smtClean="0"/>
              <a:t>trở</a:t>
            </a:r>
            <a:r>
              <a:rPr lang="en-US" sz="1100" dirty="0" smtClean="0"/>
              <a:t> electron </a:t>
            </a:r>
            <a:r>
              <a:rPr lang="en-US" sz="1100" dirty="0" err="1" smtClean="0"/>
              <a:t>chuyển</a:t>
            </a:r>
            <a:r>
              <a:rPr lang="en-US" sz="1100" dirty="0" smtClean="0"/>
              <a:t> </a:t>
            </a:r>
            <a:r>
              <a:rPr lang="en-US" sz="1100" dirty="0" err="1" smtClean="0"/>
              <a:t>động</a:t>
            </a:r>
            <a:r>
              <a:rPr lang="en-US" sz="1100" dirty="0" smtClean="0"/>
              <a:t> </a:t>
            </a:r>
            <a:r>
              <a:rPr lang="en-US" sz="1100" dirty="0" err="1" smtClean="0"/>
              <a:t>nguyên</a:t>
            </a:r>
            <a:r>
              <a:rPr lang="en-US" sz="1100" dirty="0" smtClean="0"/>
              <a:t> </a:t>
            </a:r>
            <a:r>
              <a:rPr lang="en-US" sz="1100" dirty="0" err="1" smtClean="0"/>
              <a:t>nhân</a:t>
            </a:r>
            <a:r>
              <a:rPr lang="en-US" sz="1100" dirty="0" smtClean="0"/>
              <a:t> </a:t>
            </a:r>
            <a:r>
              <a:rPr lang="en-US" sz="1100" dirty="0" err="1" smtClean="0"/>
              <a:t>gây</a:t>
            </a:r>
            <a:r>
              <a:rPr lang="en-US" sz="1100" dirty="0" smtClean="0"/>
              <a:t> </a:t>
            </a:r>
            <a:r>
              <a:rPr lang="en-US" sz="1100" dirty="0" err="1" smtClean="0"/>
              <a:t>ra</a:t>
            </a:r>
            <a:r>
              <a:rPr lang="en-US" sz="1100" dirty="0" smtClean="0"/>
              <a:t> </a:t>
            </a:r>
            <a:r>
              <a:rPr lang="en-US" sz="1100" dirty="0" err="1" smtClean="0"/>
              <a:t>điện</a:t>
            </a:r>
            <a:r>
              <a:rPr lang="en-US" sz="1100" dirty="0" smtClean="0"/>
              <a:t> </a:t>
            </a:r>
            <a:r>
              <a:rPr lang="en-US" sz="1100" dirty="0" err="1" smtClean="0"/>
              <a:t>trở</a:t>
            </a:r>
            <a:r>
              <a:rPr lang="en-US" sz="1100" dirty="0" smtClean="0"/>
              <a:t>.</a:t>
            </a:r>
          </a:p>
          <a:p>
            <a:pPr eaLnBrk="1" hangingPunct="1"/>
            <a:r>
              <a:rPr lang="en-US" sz="1100" dirty="0" smtClean="0"/>
              <a:t>B. </a:t>
            </a:r>
            <a:r>
              <a:rPr lang="en-US" sz="1100" dirty="0" err="1" smtClean="0"/>
              <a:t>Dòng</a:t>
            </a:r>
            <a:r>
              <a:rPr lang="en-US" sz="1100" dirty="0" smtClean="0"/>
              <a:t> </a:t>
            </a:r>
            <a:r>
              <a:rPr lang="en-US" sz="1100" dirty="0" err="1" smtClean="0"/>
              <a:t>điện</a:t>
            </a:r>
            <a:r>
              <a:rPr lang="en-US" sz="1100" dirty="0" smtClean="0"/>
              <a:t> </a:t>
            </a:r>
            <a:r>
              <a:rPr lang="en-US" sz="1100" dirty="0" err="1" smtClean="0"/>
              <a:t>trong</a:t>
            </a:r>
            <a:r>
              <a:rPr lang="en-US" sz="1100" dirty="0" smtClean="0"/>
              <a:t> </a:t>
            </a:r>
            <a:r>
              <a:rPr lang="en-US" sz="1100" dirty="0" err="1" smtClean="0"/>
              <a:t>kim</a:t>
            </a:r>
            <a:r>
              <a:rPr lang="en-US" sz="1100" dirty="0" smtClean="0"/>
              <a:t> </a:t>
            </a:r>
            <a:r>
              <a:rPr lang="en-US" sz="1100" dirty="0" err="1" smtClean="0"/>
              <a:t>loại</a:t>
            </a:r>
            <a:r>
              <a:rPr lang="en-US" sz="1100" dirty="0" smtClean="0"/>
              <a:t> </a:t>
            </a:r>
            <a:r>
              <a:rPr lang="en-US" sz="1100" dirty="0" err="1" smtClean="0"/>
              <a:t>là</a:t>
            </a:r>
            <a:r>
              <a:rPr lang="en-US" sz="1100" dirty="0" smtClean="0"/>
              <a:t> </a:t>
            </a:r>
            <a:r>
              <a:rPr lang="en-US" sz="1100" dirty="0" err="1" smtClean="0"/>
              <a:t>dòng</a:t>
            </a:r>
            <a:r>
              <a:rPr lang="en-US" sz="1100" dirty="0" smtClean="0"/>
              <a:t> </a:t>
            </a:r>
            <a:r>
              <a:rPr lang="en-US" sz="1100" dirty="0" err="1" smtClean="0"/>
              <a:t>chuyển</a:t>
            </a:r>
            <a:r>
              <a:rPr lang="en-US" sz="1100" dirty="0" smtClean="0"/>
              <a:t> </a:t>
            </a:r>
            <a:r>
              <a:rPr lang="en-US" sz="1100" dirty="0" err="1" smtClean="0"/>
              <a:t>dời</a:t>
            </a:r>
            <a:r>
              <a:rPr lang="en-US" sz="1100" dirty="0" smtClean="0"/>
              <a:t> </a:t>
            </a:r>
            <a:r>
              <a:rPr lang="en-US" sz="1100" dirty="0" err="1" smtClean="0"/>
              <a:t>có</a:t>
            </a:r>
            <a:r>
              <a:rPr lang="en-US" sz="1100" dirty="0" smtClean="0"/>
              <a:t> </a:t>
            </a:r>
            <a:r>
              <a:rPr lang="en-US" sz="1100" dirty="0" err="1" smtClean="0"/>
              <a:t>hướng</a:t>
            </a:r>
            <a:r>
              <a:rPr lang="en-US" sz="1100" dirty="0" smtClean="0"/>
              <a:t> </a:t>
            </a:r>
            <a:r>
              <a:rPr lang="en-US" sz="1100" dirty="0" err="1" smtClean="0"/>
              <a:t>của</a:t>
            </a:r>
            <a:r>
              <a:rPr lang="en-US" sz="1100" dirty="0" smtClean="0"/>
              <a:t> </a:t>
            </a:r>
            <a:r>
              <a:rPr lang="en-US" sz="1100" dirty="0" err="1" smtClean="0"/>
              <a:t>các</a:t>
            </a:r>
            <a:r>
              <a:rPr lang="en-US" sz="1100" dirty="0" smtClean="0"/>
              <a:t> electron </a:t>
            </a:r>
            <a:r>
              <a:rPr lang="en-US" sz="1100" dirty="0" err="1" smtClean="0"/>
              <a:t>tự</a:t>
            </a:r>
            <a:r>
              <a:rPr lang="en-US" sz="1100" dirty="0" smtClean="0"/>
              <a:t> do </a:t>
            </a:r>
            <a:r>
              <a:rPr lang="en-US" sz="1100" dirty="0" err="1" smtClean="0"/>
              <a:t>dưới</a:t>
            </a:r>
            <a:r>
              <a:rPr lang="en-US" sz="1100" dirty="0" smtClean="0"/>
              <a:t> </a:t>
            </a:r>
            <a:r>
              <a:rPr lang="en-US" sz="1100" dirty="0" err="1" smtClean="0"/>
              <a:t>tác</a:t>
            </a:r>
            <a:r>
              <a:rPr lang="en-US" sz="1100" dirty="0" smtClean="0"/>
              <a:t> </a:t>
            </a:r>
            <a:r>
              <a:rPr lang="en-US" sz="1100" dirty="0" err="1" smtClean="0"/>
              <a:t>dụng</a:t>
            </a:r>
            <a:r>
              <a:rPr lang="en-US" sz="1100" dirty="0" smtClean="0"/>
              <a:t> </a:t>
            </a:r>
            <a:r>
              <a:rPr lang="en-US" sz="1100" dirty="0" err="1" smtClean="0"/>
              <a:t>của</a:t>
            </a:r>
            <a:r>
              <a:rPr lang="en-US" sz="1100" dirty="0" smtClean="0"/>
              <a:t> </a:t>
            </a:r>
            <a:r>
              <a:rPr lang="en-US" sz="1100" dirty="0" err="1" smtClean="0"/>
              <a:t>điện</a:t>
            </a:r>
            <a:r>
              <a:rPr lang="en-US" sz="1100" dirty="0" smtClean="0"/>
              <a:t> </a:t>
            </a:r>
            <a:r>
              <a:rPr lang="en-US" sz="1100" dirty="0" err="1" smtClean="0"/>
              <a:t>trường</a:t>
            </a:r>
            <a:r>
              <a:rPr lang="en-US" sz="1100" dirty="0" smtClean="0"/>
              <a:t>.</a:t>
            </a:r>
          </a:p>
          <a:p>
            <a:pPr eaLnBrk="1" hangingPunct="1"/>
            <a:r>
              <a:rPr lang="en-US" sz="1100" dirty="0" err="1" smtClean="0"/>
              <a:t>Câu</a:t>
            </a:r>
            <a:r>
              <a:rPr lang="en-US" sz="1100" dirty="0" smtClean="0"/>
              <a:t> 2 : </a:t>
            </a:r>
          </a:p>
          <a:p>
            <a:pPr eaLnBrk="1" hangingPunct="1"/>
            <a:r>
              <a:rPr lang="en-US" sz="1100" dirty="0" smtClean="0"/>
              <a:t>A. </a:t>
            </a:r>
            <a:r>
              <a:rPr lang="en-US" sz="1100" dirty="0" smtClean="0">
                <a:sym typeface="Wingdings" pitchFamily="2" charset="2"/>
              </a:rPr>
              <a:t> = </a:t>
            </a:r>
            <a:r>
              <a:rPr lang="en-US" sz="1100" baseline="-25000" dirty="0" smtClean="0">
                <a:sym typeface="Wingdings" pitchFamily="2" charset="2"/>
              </a:rPr>
              <a:t>0</a:t>
            </a:r>
            <a:r>
              <a:rPr lang="en-US" sz="1100" dirty="0" smtClean="0">
                <a:sym typeface="Wingdings" pitchFamily="2" charset="2"/>
              </a:rPr>
              <a:t>[1 + (t - t</a:t>
            </a:r>
            <a:r>
              <a:rPr lang="en-US" sz="1100" baseline="-25000" dirty="0" smtClean="0">
                <a:sym typeface="Wingdings" pitchFamily="2" charset="2"/>
              </a:rPr>
              <a:t>0</a:t>
            </a:r>
            <a:r>
              <a:rPr lang="en-US" sz="1100" dirty="0" smtClean="0">
                <a:sym typeface="Wingdings" pitchFamily="2" charset="2"/>
              </a:rPr>
              <a:t>)]</a:t>
            </a:r>
          </a:p>
          <a:p>
            <a:pPr eaLnBrk="1" hangingPunct="1"/>
            <a:r>
              <a:rPr lang="en-US" sz="1100" dirty="0" smtClean="0">
                <a:sym typeface="Wingdings" pitchFamily="2" charset="2"/>
              </a:rPr>
              <a:t> : </a:t>
            </a:r>
            <a:r>
              <a:rPr lang="en-US" sz="1100" dirty="0" err="1" smtClean="0">
                <a:sym typeface="Wingdings" pitchFamily="2" charset="2"/>
              </a:rPr>
              <a:t>Điện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trở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suất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của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kim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loại</a:t>
            </a:r>
            <a:r>
              <a:rPr lang="en-US" sz="1100" dirty="0" smtClean="0">
                <a:sym typeface="Wingdings" pitchFamily="2" charset="2"/>
              </a:rPr>
              <a:t> ở t </a:t>
            </a:r>
            <a:r>
              <a:rPr lang="en-US" sz="1100" baseline="30000" dirty="0" err="1" smtClean="0">
                <a:sym typeface="Wingdings" pitchFamily="2" charset="2"/>
              </a:rPr>
              <a:t>o</a:t>
            </a:r>
            <a:r>
              <a:rPr lang="en-US" sz="1100" dirty="0" err="1" smtClean="0">
                <a:sym typeface="Wingdings" pitchFamily="2" charset="2"/>
              </a:rPr>
              <a:t>C</a:t>
            </a:r>
            <a:r>
              <a:rPr lang="en-US" sz="1100" dirty="0" smtClean="0">
                <a:sym typeface="Wingdings" pitchFamily="2" charset="2"/>
              </a:rPr>
              <a:t> (m)</a:t>
            </a:r>
          </a:p>
          <a:p>
            <a:pPr eaLnBrk="1" hangingPunct="1"/>
            <a:r>
              <a:rPr lang="en-US" sz="1100" dirty="0" smtClean="0">
                <a:sym typeface="Wingdings" pitchFamily="2" charset="2"/>
              </a:rPr>
              <a:t></a:t>
            </a:r>
            <a:r>
              <a:rPr lang="en-US" sz="1100" baseline="-25000" dirty="0" smtClean="0">
                <a:sym typeface="Wingdings" pitchFamily="2" charset="2"/>
              </a:rPr>
              <a:t>0 </a:t>
            </a:r>
            <a:r>
              <a:rPr lang="en-US" sz="1100" dirty="0" smtClean="0">
                <a:sym typeface="Wingdings" pitchFamily="2" charset="2"/>
              </a:rPr>
              <a:t>: </a:t>
            </a:r>
            <a:r>
              <a:rPr lang="en-US" sz="1100" dirty="0" err="1" smtClean="0">
                <a:sym typeface="Wingdings" pitchFamily="2" charset="2"/>
              </a:rPr>
              <a:t>Điện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trở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suất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của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kim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loại</a:t>
            </a:r>
            <a:r>
              <a:rPr lang="en-US" sz="1100" dirty="0" smtClean="0">
                <a:sym typeface="Wingdings" pitchFamily="2" charset="2"/>
              </a:rPr>
              <a:t> ở t</a:t>
            </a:r>
            <a:r>
              <a:rPr lang="en-US" sz="1100" baseline="-25000" dirty="0" smtClean="0">
                <a:sym typeface="Wingdings" pitchFamily="2" charset="2"/>
              </a:rPr>
              <a:t>0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baseline="30000" dirty="0" err="1" smtClean="0">
                <a:sym typeface="Wingdings" pitchFamily="2" charset="2"/>
              </a:rPr>
              <a:t>o</a:t>
            </a:r>
            <a:r>
              <a:rPr lang="en-US" sz="1100" dirty="0" err="1" smtClean="0">
                <a:sym typeface="Wingdings" pitchFamily="2" charset="2"/>
              </a:rPr>
              <a:t>C</a:t>
            </a:r>
            <a:r>
              <a:rPr lang="en-US" sz="1100" dirty="0" smtClean="0">
                <a:sym typeface="Wingdings" pitchFamily="2" charset="2"/>
              </a:rPr>
              <a:t> (</a:t>
            </a:r>
            <a:r>
              <a:rPr lang="en-US" sz="1100" dirty="0" err="1" smtClean="0">
                <a:sym typeface="Wingdings" pitchFamily="2" charset="2"/>
              </a:rPr>
              <a:t>thông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thường</a:t>
            </a:r>
            <a:r>
              <a:rPr lang="en-US" sz="1100" dirty="0" smtClean="0">
                <a:sym typeface="Wingdings" pitchFamily="2" charset="2"/>
              </a:rPr>
              <a:t> t</a:t>
            </a:r>
            <a:r>
              <a:rPr lang="en-US" sz="1100" baseline="-25000" dirty="0" smtClean="0">
                <a:sym typeface="Wingdings" pitchFamily="2" charset="2"/>
              </a:rPr>
              <a:t>0 </a:t>
            </a:r>
            <a:r>
              <a:rPr lang="en-US" sz="1100" dirty="0" smtClean="0">
                <a:sym typeface="Wingdings" pitchFamily="2" charset="2"/>
              </a:rPr>
              <a:t>= 20 </a:t>
            </a:r>
            <a:r>
              <a:rPr lang="en-US" sz="1100" baseline="30000" dirty="0" err="1" smtClean="0">
                <a:sym typeface="Wingdings" pitchFamily="2" charset="2"/>
              </a:rPr>
              <a:t>o</a:t>
            </a:r>
            <a:r>
              <a:rPr lang="en-US" sz="1100" dirty="0" err="1" smtClean="0">
                <a:sym typeface="Wingdings" pitchFamily="2" charset="2"/>
              </a:rPr>
              <a:t>C</a:t>
            </a:r>
            <a:r>
              <a:rPr lang="en-US" sz="1100" dirty="0" smtClean="0">
                <a:sym typeface="Wingdings" pitchFamily="2" charset="2"/>
              </a:rPr>
              <a:t>) (m)</a:t>
            </a:r>
          </a:p>
          <a:p>
            <a:pPr eaLnBrk="1" hangingPunct="1"/>
            <a:r>
              <a:rPr lang="en-US" sz="1100" dirty="0" smtClean="0">
                <a:sym typeface="Wingdings" pitchFamily="2" charset="2"/>
              </a:rPr>
              <a:t> : </a:t>
            </a:r>
            <a:r>
              <a:rPr lang="en-US" sz="1100" dirty="0" err="1" smtClean="0">
                <a:sym typeface="Wingdings" pitchFamily="2" charset="2"/>
              </a:rPr>
              <a:t>Hệ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số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nhiệt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điện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trở</a:t>
            </a:r>
            <a:r>
              <a:rPr lang="en-US" sz="1100" dirty="0" smtClean="0">
                <a:sym typeface="Wingdings" pitchFamily="2" charset="2"/>
              </a:rPr>
              <a:t>. (K</a:t>
            </a:r>
            <a:r>
              <a:rPr lang="en-US" sz="1100" baseline="30000" dirty="0" smtClean="0">
                <a:sym typeface="Wingdings" pitchFamily="2" charset="2"/>
              </a:rPr>
              <a:t>-1</a:t>
            </a:r>
            <a:r>
              <a:rPr lang="en-US" sz="1100" dirty="0" smtClean="0">
                <a:sym typeface="Wingdings" pitchFamily="2" charset="2"/>
              </a:rPr>
              <a:t>)</a:t>
            </a:r>
          </a:p>
          <a:p>
            <a:pPr eaLnBrk="1" hangingPunct="1"/>
            <a:r>
              <a:rPr lang="en-US" sz="1100" dirty="0" smtClean="0"/>
              <a:t>B. E</a:t>
            </a:r>
            <a:r>
              <a:rPr lang="en-US" sz="1100" dirty="0" smtClean="0">
                <a:sym typeface="Wingdings" pitchFamily="2" charset="2"/>
              </a:rPr>
              <a:t> = (T</a:t>
            </a:r>
            <a:r>
              <a:rPr lang="en-US" sz="1100" baseline="-25000" dirty="0" smtClean="0">
                <a:sym typeface="Wingdings" pitchFamily="2" charset="2"/>
              </a:rPr>
              <a:t>1</a:t>
            </a:r>
            <a:r>
              <a:rPr lang="en-US" sz="1100" dirty="0" smtClean="0">
                <a:sym typeface="Wingdings" pitchFamily="2" charset="2"/>
              </a:rPr>
              <a:t> – T</a:t>
            </a:r>
            <a:r>
              <a:rPr lang="en-US" sz="1100" baseline="-25000" dirty="0" smtClean="0">
                <a:sym typeface="Wingdings" pitchFamily="2" charset="2"/>
              </a:rPr>
              <a:t>2</a:t>
            </a:r>
            <a:r>
              <a:rPr lang="en-US" sz="1100" dirty="0" smtClean="0">
                <a:sym typeface="Wingdings" pitchFamily="2" charset="2"/>
              </a:rPr>
              <a:t> )</a:t>
            </a:r>
          </a:p>
          <a:p>
            <a:pPr eaLnBrk="1" hangingPunct="1"/>
            <a:r>
              <a:rPr lang="en-US" sz="1100" dirty="0" smtClean="0">
                <a:sym typeface="Wingdings" pitchFamily="2" charset="2"/>
              </a:rPr>
              <a:t>E : </a:t>
            </a:r>
            <a:r>
              <a:rPr lang="en-US" sz="1100" dirty="0" err="1" smtClean="0">
                <a:sym typeface="Wingdings" pitchFamily="2" charset="2"/>
              </a:rPr>
              <a:t>Suất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điện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động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nhiệt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điện</a:t>
            </a:r>
            <a:r>
              <a:rPr lang="en-US" sz="1100" dirty="0" smtClean="0">
                <a:sym typeface="Wingdings" pitchFamily="2" charset="2"/>
              </a:rPr>
              <a:t> (V)</a:t>
            </a:r>
          </a:p>
          <a:p>
            <a:pPr eaLnBrk="1" hangingPunct="1"/>
            <a:r>
              <a:rPr lang="en-US" sz="1100" dirty="0" smtClean="0">
                <a:sym typeface="Wingdings" pitchFamily="2" charset="2"/>
              </a:rPr>
              <a:t> : </a:t>
            </a:r>
            <a:r>
              <a:rPr lang="en-US" sz="1100" dirty="0" err="1" smtClean="0">
                <a:sym typeface="Wingdings" pitchFamily="2" charset="2"/>
              </a:rPr>
              <a:t>Hệ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số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nhiệt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điện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động</a:t>
            </a:r>
            <a:r>
              <a:rPr lang="en-US" sz="1100" dirty="0" smtClean="0">
                <a:sym typeface="Wingdings" pitchFamily="2" charset="2"/>
              </a:rPr>
              <a:t> (VK</a:t>
            </a:r>
            <a:r>
              <a:rPr lang="en-US" sz="1100" baseline="30000" dirty="0" smtClean="0">
                <a:sym typeface="Wingdings" pitchFamily="2" charset="2"/>
              </a:rPr>
              <a:t>-1</a:t>
            </a:r>
            <a:r>
              <a:rPr lang="en-US" sz="1100" dirty="0" smtClean="0">
                <a:sym typeface="Wingdings" pitchFamily="2" charset="2"/>
              </a:rPr>
              <a:t>)</a:t>
            </a:r>
          </a:p>
          <a:p>
            <a:pPr eaLnBrk="1" hangingPunct="1"/>
            <a:r>
              <a:rPr lang="en-US" sz="1100" dirty="0" smtClean="0">
                <a:sym typeface="Wingdings" pitchFamily="2" charset="2"/>
              </a:rPr>
              <a:t>T</a:t>
            </a:r>
            <a:r>
              <a:rPr lang="en-US" sz="1100" baseline="-25000" dirty="0" smtClean="0">
                <a:sym typeface="Wingdings" pitchFamily="2" charset="2"/>
              </a:rPr>
              <a:t>1 </a:t>
            </a:r>
            <a:r>
              <a:rPr lang="en-US" sz="1100" dirty="0" smtClean="0">
                <a:sym typeface="Wingdings" pitchFamily="2" charset="2"/>
              </a:rPr>
              <a:t>: </a:t>
            </a:r>
            <a:r>
              <a:rPr lang="en-US" sz="1100" dirty="0" err="1" smtClean="0">
                <a:sym typeface="Wingdings" pitchFamily="2" charset="2"/>
              </a:rPr>
              <a:t>Nhiệt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độ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đầu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nóng</a:t>
            </a:r>
            <a:r>
              <a:rPr lang="en-US" sz="1100" dirty="0" smtClean="0">
                <a:sym typeface="Wingdings" pitchFamily="2" charset="2"/>
              </a:rPr>
              <a:t> (K)</a:t>
            </a:r>
          </a:p>
          <a:p>
            <a:pPr eaLnBrk="1" hangingPunct="1"/>
            <a:r>
              <a:rPr lang="en-US" sz="1100" dirty="0" smtClean="0">
                <a:sym typeface="Wingdings" pitchFamily="2" charset="2"/>
              </a:rPr>
              <a:t>T</a:t>
            </a:r>
            <a:r>
              <a:rPr lang="en-US" sz="1100" baseline="-25000" dirty="0" smtClean="0">
                <a:sym typeface="Wingdings" pitchFamily="2" charset="2"/>
              </a:rPr>
              <a:t>2 </a:t>
            </a:r>
            <a:r>
              <a:rPr lang="en-US" sz="1100" dirty="0" smtClean="0">
                <a:sym typeface="Wingdings" pitchFamily="2" charset="2"/>
              </a:rPr>
              <a:t>: </a:t>
            </a:r>
            <a:r>
              <a:rPr lang="en-US" sz="1100" dirty="0" err="1" smtClean="0">
                <a:sym typeface="Wingdings" pitchFamily="2" charset="2"/>
              </a:rPr>
              <a:t>Nhiệt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độ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đầu</a:t>
            </a:r>
            <a:r>
              <a:rPr lang="en-US" sz="1100" dirty="0" smtClean="0">
                <a:sym typeface="Wingdings" pitchFamily="2" charset="2"/>
              </a:rPr>
              <a:t> </a:t>
            </a:r>
            <a:r>
              <a:rPr lang="en-US" sz="1100" dirty="0" err="1" smtClean="0">
                <a:sym typeface="Wingdings" pitchFamily="2" charset="2"/>
              </a:rPr>
              <a:t>lạnh</a:t>
            </a:r>
            <a:r>
              <a:rPr lang="en-US" sz="1100" dirty="0" smtClean="0">
                <a:sym typeface="Wingdings" pitchFamily="2" charset="2"/>
              </a:rPr>
              <a:t> (K)</a:t>
            </a:r>
          </a:p>
          <a:p>
            <a:pPr eaLnBrk="1" hangingPunct="1"/>
            <a:endParaRPr lang="en-US" sz="1100" dirty="0" smtClean="0">
              <a:sym typeface="Wingdings" pitchFamily="2" charset="2"/>
            </a:endParaRPr>
          </a:p>
          <a:p>
            <a:pPr eaLnBrk="1" hangingPunct="1"/>
            <a:endParaRPr lang="en-US" sz="1100" dirty="0" smtClean="0">
              <a:sym typeface="Wingdings" pitchFamily="2" charset="2"/>
            </a:endParaRPr>
          </a:p>
          <a:p>
            <a:pPr eaLnBrk="1" hangingPunct="1"/>
            <a:endParaRPr lang="en-US" sz="1100" dirty="0" smtClean="0">
              <a:sym typeface="Wingdings" pitchFamily="2" charset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CC8509-140C-4C61-8CBB-B4EF4846ED9A}" type="slidenum">
              <a:rPr lang="en-US"/>
              <a:pPr/>
              <a:t>2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>
              <a:latin typeface="Arial" panose="020B0604020202020204" pitchFamily="34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defTabSz="990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defTabSz="990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defTabSz="990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defTabSz="990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8D7C2AF1-11A5-4223-BCF4-349E6E84C24E}" type="slidenum">
              <a:rPr lang="en-US" sz="1300">
                <a:solidFill>
                  <a:schemeClr val="tx1"/>
                </a:solidFill>
                <a:latin typeface="Arial" panose="020B0604020202020204" pitchFamily="34" charset="0"/>
              </a:rPr>
              <a:pPr eaLnBrk="1" hangingPunct="1"/>
              <a:t>3</a:t>
            </a:fld>
            <a:endParaRPr lang="en-US" sz="13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028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>
                <a:latin typeface="Arial" panose="020B0604020202020204" pitchFamily="34" charset="0"/>
              </a:rPr>
              <a:t>Coolidge </a:t>
            </a:r>
          </a:p>
        </p:txBody>
      </p:sp>
    </p:spTree>
    <p:extLst>
      <p:ext uri="{BB962C8B-B14F-4D97-AF65-F5344CB8AC3E}">
        <p14:creationId xmlns:p14="http://schemas.microsoft.com/office/powerpoint/2010/main" xmlns="" val="813756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50B71-C643-463C-9B6A-3709D758FF3C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40FF5-F96A-4B3F-96E7-28A749C0A22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865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63235-1F5A-420D-AA5E-6375F8F6D75C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22CBEC-B3F0-4C3E-8A1F-DFDD236E014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4927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9196B-06F1-4377-92E6-6C6A064B80DA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E614E-013D-4A0C-B95E-8C407B3374F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5733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57AE3-24CF-4B69-800A-AF87A6679A59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368F0-BA62-42E0-A4CD-2382397FCF7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83054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AFF57-2E25-42CB-ABBB-5865135485B7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F328FC-25AB-497E-940B-2BAD5DEF1C7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77347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A9906-1819-41F0-88CE-34E70EBF18C1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B89B3-641F-4020-9E90-15F35CE0E6D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148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35341-F08E-4722-AF8B-AC79A7DDC90C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C1E98-0581-4CDA-AFDE-1314C3B5569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24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92E55-750B-4D07-8ADC-285A039B6969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71D995-F7FE-41F1-B4FD-842A9F3D5FC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3344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9EF2D-430E-4DCD-83B1-2A065A589676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7D60E-4424-40C4-95B8-D67B897DDBC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0124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DD6CF-67BE-4CA2-BD5E-40E6605EDEC8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704B81-A1C0-4543-9965-58D338619ED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47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03B12-4718-4D3A-A753-F01FC18C8A42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764DB-8BCA-4378-826E-FB40AFC1E80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7930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9592B-41F5-41FD-ADD3-B4EEC4E823F6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9C5883-A0EC-47C1-BBD0-350DFFB9D9C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48135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7E382-A45E-47FC-AEB7-D1AE1EF786C9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184CB7-FE0B-4046-A3B0-B1F3A50BD15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9043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b="1">
                <a:solidFill>
                  <a:srgbClr val="898989"/>
                </a:solidFill>
                <a:latin typeface="VNI-Times" pitchFamily="2" charset="0"/>
              </a:defRPr>
            </a:lvl1pPr>
          </a:lstStyle>
          <a:p>
            <a:pPr>
              <a:defRPr/>
            </a:pPr>
            <a:fld id="{665E701A-C684-4F19-AEDD-B8247EED97D1}" type="datetime1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898989"/>
                </a:solidFill>
                <a:latin typeface="VNI-Times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rgbClr val="898989"/>
                </a:solidFill>
                <a:latin typeface="VNI-Times" pitchFamily="2" charset="0"/>
              </a:defRPr>
            </a:lvl1pPr>
          </a:lstStyle>
          <a:p>
            <a:fld id="{2F025868-CF17-479E-A432-241C031E220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3" r:id="rId2"/>
    <p:sldLayoutId id="2147483742" r:id="rId3"/>
    <p:sldLayoutId id="2147483741" r:id="rId4"/>
    <p:sldLayoutId id="2147483740" r:id="rId5"/>
    <p:sldLayoutId id="2147483739" r:id="rId6"/>
    <p:sldLayoutId id="2147483738" r:id="rId7"/>
    <p:sldLayoutId id="2147483737" r:id="rId8"/>
    <p:sldLayoutId id="2147483736" r:id="rId9"/>
    <p:sldLayoutId id="2147483735" r:id="rId10"/>
    <p:sldLayoutId id="2147483734" r:id="rId11"/>
    <p:sldLayoutId id="2147483733" r:id="rId12"/>
    <p:sldLayoutId id="2147483732" r:id="rId13"/>
  </p:sldLayoutIdLst>
  <p:transition spd="slow">
    <p:rand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Kiem%20tra%20hanh%20li.MP4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7" Type="http://schemas.openxmlformats.org/officeDocument/2006/relationships/image" Target="../media/image2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natures1%20(12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86475"/>
            <a:ext cx="100965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8" descr="natures1%20(12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34350" y="6086475"/>
            <a:ext cx="100965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9" descr="natures1%20(12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34350" y="0"/>
            <a:ext cx="100965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0" descr="natures1%20(12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965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1" descr="natures1%20(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45438" y="533400"/>
            <a:ext cx="1042987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2" descr="natures1%20(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05800" y="838200"/>
            <a:ext cx="1042988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3" descr="natures1%20(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07238" y="0"/>
            <a:ext cx="1042987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4" descr="natures1%20(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67600" y="304800"/>
            <a:ext cx="1042988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5" descr="natures1%20(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2638" y="0"/>
            <a:ext cx="1042987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6" descr="natures1%20(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304800"/>
            <a:ext cx="1042988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7" descr="natures1%20(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3400"/>
            <a:ext cx="1042988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8" descr="natures1%20(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0363" y="838200"/>
            <a:ext cx="1042987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95" name="WordArt 19"/>
          <p:cNvSpPr>
            <a:spLocks noChangeArrowheads="1" noChangeShapeType="1" noTextEdit="1"/>
          </p:cNvSpPr>
          <p:nvPr/>
        </p:nvSpPr>
        <p:spPr bwMode="auto">
          <a:xfrm>
            <a:off x="1295400" y="1066800"/>
            <a:ext cx="6934200" cy="593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vi-VN" sz="3600" kern="10" spc="-360" dirty="0">
                <a:ln w="9525">
                  <a:noFill/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TRƯỜNG  CAO ĐẲNG LÝ TỰ TRỌNG  TP. HỒ CHÍ MINH</a:t>
            </a:r>
            <a:endParaRPr lang="en-US" sz="3600" kern="10" spc="-360" dirty="0">
              <a:ln w="9525">
                <a:noFill/>
                <a:round/>
                <a:headEnd/>
                <a:tailEnd/>
              </a:ln>
              <a:solidFill>
                <a:srgbClr val="0070C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14800" y="1905000"/>
            <a:ext cx="1066800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WordArt 19"/>
          <p:cNvSpPr>
            <a:spLocks noChangeArrowheads="1" noChangeShapeType="1" noTextEdit="1"/>
          </p:cNvSpPr>
          <p:nvPr/>
        </p:nvSpPr>
        <p:spPr bwMode="auto">
          <a:xfrm>
            <a:off x="2514600" y="3886200"/>
            <a:ext cx="4191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 spc="-360" dirty="0">
                <a:ln w="9525">
                  <a:noFill/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BẬC </a:t>
            </a:r>
            <a:r>
              <a:rPr lang="en-US" sz="3600" kern="10" spc="-360" dirty="0" smtClean="0">
                <a:ln w="9525">
                  <a:noFill/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TRUNG CẤP CHUYÊN NGHIỆP</a:t>
            </a:r>
            <a:endParaRPr lang="en-US" sz="3600" kern="10" spc="-360" dirty="0">
              <a:ln w="9525">
                <a:noFill/>
                <a:round/>
                <a:headEnd/>
                <a:tailEnd/>
              </a:ln>
              <a:solidFill>
                <a:srgbClr val="0070C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7" name="WordArt 19"/>
          <p:cNvSpPr>
            <a:spLocks noChangeArrowheads="1" noChangeShapeType="1" noTextEdit="1"/>
          </p:cNvSpPr>
          <p:nvPr/>
        </p:nvSpPr>
        <p:spPr bwMode="auto">
          <a:xfrm>
            <a:off x="2514600" y="5181600"/>
            <a:ext cx="44196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 spc="-360" dirty="0">
                <a:ln w="9525">
                  <a:noFill/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GV: </a:t>
            </a:r>
            <a:r>
              <a:rPr lang="en-US" sz="3600" kern="10" spc="-360" dirty="0" smtClean="0">
                <a:ln w="9525">
                  <a:noFill/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ĐẶNG THỊ </a:t>
            </a:r>
            <a:r>
              <a:rPr lang="en-US" sz="3600" kern="10" spc="-360" dirty="0" err="1" smtClean="0">
                <a:ln w="9525">
                  <a:noFill/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KiẾN</a:t>
            </a:r>
            <a:r>
              <a:rPr lang="en-US" sz="3600" kern="10" spc="-360" dirty="0" smtClean="0">
                <a:ln w="9525">
                  <a:noFill/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TRÚC</a:t>
            </a:r>
            <a:endParaRPr lang="en-US" sz="3600" kern="10" spc="-360" dirty="0">
              <a:ln w="9525">
                <a:noFill/>
                <a:round/>
                <a:headEnd/>
                <a:tailEnd/>
              </a:ln>
              <a:solidFill>
                <a:srgbClr val="0070C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92100"/>
            <a:ext cx="8893175" cy="833438"/>
          </a:xfrm>
        </p:spPr>
        <p:txBody>
          <a:bodyPr/>
          <a:lstStyle/>
          <a:p>
            <a:pPr eaLnBrk="1" hangingPunct="1"/>
            <a:r>
              <a:rPr lang="en-US" sz="4000" dirty="0" err="1" smtClean="0">
                <a:latin typeface="Times New Roman" pitchFamily="18" charset="0"/>
              </a:rPr>
              <a:t>Hình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ảnh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này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được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chụp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bằng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cách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nào</a:t>
            </a:r>
            <a:r>
              <a:rPr lang="en-US" sz="4000" dirty="0" smtClean="0"/>
              <a:t> 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6" name="Picture 4" descr="542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066800"/>
            <a:ext cx="323850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5425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8375" y="1084263"/>
            <a:ext cx="2879725" cy="562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5425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1925" y="1060450"/>
            <a:ext cx="2487613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6B26972-B61E-4298-BA2F-1864D0DEC324}" type="slidenum">
              <a:rPr lang="en-US" sz="1200">
                <a:solidFill>
                  <a:srgbClr val="898989"/>
                </a:solidFill>
              </a:rPr>
              <a:pPr eaLnBrk="1" hangingPunct="1"/>
              <a:t>3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116744" name="Text Box 8"/>
          <p:cNvSpPr txBox="1">
            <a:spLocks noChangeArrowheads="1"/>
          </p:cNvSpPr>
          <p:nvPr/>
        </p:nvSpPr>
        <p:spPr bwMode="auto">
          <a:xfrm>
            <a:off x="266699" y="1240917"/>
            <a:ext cx="8610600" cy="1446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88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Times New Roman" pitchFamily="18" charset="0"/>
              </a:rPr>
              <a:t>TIA X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40488"/>
            <a:ext cx="9144000" cy="381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1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7183" name="Picture 15" descr="AG00317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699" y="3984505"/>
            <a:ext cx="2178051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4" name="AutoShape 16"/>
          <p:cNvSpPr>
            <a:spLocks noChangeArrowheads="1"/>
          </p:cNvSpPr>
          <p:nvPr/>
        </p:nvSpPr>
        <p:spPr bwMode="auto">
          <a:xfrm>
            <a:off x="2744317" y="2422405"/>
            <a:ext cx="4267200" cy="3124200"/>
          </a:xfrm>
          <a:prstGeom prst="cloudCallout">
            <a:avLst>
              <a:gd name="adj1" fmla="val -75384"/>
              <a:gd name="adj2" fmla="val 18648"/>
            </a:avLst>
          </a:prstGeom>
          <a:solidFill>
            <a:srgbClr val="CCFF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3600" b="1" dirty="0">
                <a:solidFill>
                  <a:srgbClr val="0000FF"/>
                </a:solidFill>
              </a:rPr>
              <a:t>Ai </a:t>
            </a:r>
            <a:r>
              <a:rPr lang="en-US" sz="3600" b="1" dirty="0" err="1">
                <a:solidFill>
                  <a:srgbClr val="0000FF"/>
                </a:solidFill>
              </a:rPr>
              <a:t>là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người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phát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hiện</a:t>
            </a:r>
            <a:r>
              <a:rPr lang="en-US" sz="3600" b="1" dirty="0">
                <a:solidFill>
                  <a:srgbClr val="0000FF"/>
                </a:solidFill>
              </a:rPr>
              <a:t> </a:t>
            </a:r>
            <a:r>
              <a:rPr lang="en-US" sz="3600" b="1" dirty="0" err="1">
                <a:solidFill>
                  <a:srgbClr val="0000FF"/>
                </a:solidFill>
              </a:rPr>
              <a:t>tia</a:t>
            </a:r>
            <a:r>
              <a:rPr lang="en-US" sz="3600" b="1" dirty="0">
                <a:solidFill>
                  <a:srgbClr val="0000FF"/>
                </a:solidFill>
              </a:rPr>
              <a:t> X? </a:t>
            </a:r>
          </a:p>
          <a:p>
            <a:pPr algn="ctr" eaLnBrk="0" hangingPunct="0"/>
            <a:endParaRPr lang="en-US" sz="3600" b="1" dirty="0">
              <a:solidFill>
                <a:srgbClr val="000000"/>
              </a:solidFill>
            </a:endParaRPr>
          </a:p>
        </p:txBody>
      </p:sp>
      <p:pic>
        <p:nvPicPr>
          <p:cNvPr id="10" name="Picture 18" descr="Cau ho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5724" y="2239180"/>
            <a:ext cx="1616076" cy="189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6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1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304800"/>
            <a:ext cx="876300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sz="3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1. Tia X </a:t>
            </a:r>
            <a:r>
              <a:rPr lang="en-US" sz="3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được</a:t>
            </a:r>
            <a:r>
              <a:rPr lang="en-US" sz="3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phát</a:t>
            </a:r>
            <a:r>
              <a:rPr lang="en-US" sz="3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hiện</a:t>
            </a:r>
            <a:r>
              <a:rPr lang="en-US" sz="3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như</a:t>
            </a:r>
            <a:r>
              <a:rPr lang="en-US" sz="3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thế</a:t>
            </a:r>
            <a:r>
              <a:rPr lang="en-US" sz="3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nào</a:t>
            </a:r>
            <a:endParaRPr lang="vi-VN" sz="3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  <a:p>
            <a:pPr algn="just"/>
            <a:endParaRPr lang="en-US" sz="2800" dirty="0" smtClean="0">
              <a:solidFill>
                <a:srgbClr val="FF00FF"/>
              </a:solidFill>
            </a:endParaRPr>
          </a:p>
          <a:p>
            <a:pPr algn="just"/>
            <a:endParaRPr lang="en-US" sz="2800" dirty="0" smtClean="0">
              <a:solidFill>
                <a:srgbClr val="FF00FF"/>
              </a:solidFill>
            </a:endParaRPr>
          </a:p>
          <a:p>
            <a:pPr algn="just"/>
            <a:endParaRPr lang="en-US" sz="2800" dirty="0" smtClean="0">
              <a:solidFill>
                <a:srgbClr val="FF00FF"/>
              </a:solidFill>
            </a:endParaRPr>
          </a:p>
          <a:p>
            <a:pPr algn="just"/>
            <a:endParaRPr lang="en-US" sz="2800" dirty="0" smtClean="0">
              <a:solidFill>
                <a:srgbClr val="FF00FF"/>
              </a:solidFill>
            </a:endParaRPr>
          </a:p>
          <a:p>
            <a:pPr algn="just"/>
            <a:endParaRPr lang="en-US" sz="2800" dirty="0" smtClean="0">
              <a:solidFill>
                <a:srgbClr val="FF00FF"/>
              </a:solidFill>
            </a:endParaRPr>
          </a:p>
          <a:p>
            <a:pPr algn="just"/>
            <a:endParaRPr lang="en-US" sz="2800" dirty="0" smtClean="0">
              <a:solidFill>
                <a:srgbClr val="FF00FF"/>
              </a:solidFill>
            </a:endParaRPr>
          </a:p>
          <a:p>
            <a:pPr algn="just"/>
            <a:endParaRPr lang="en-US" sz="2800" dirty="0" smtClean="0">
              <a:solidFill>
                <a:srgbClr val="FF00FF"/>
              </a:solidFill>
            </a:endParaRPr>
          </a:p>
          <a:p>
            <a:pPr algn="just"/>
            <a:r>
              <a:rPr lang="en-US" sz="3600" dirty="0" err="1" smtClean="0">
                <a:solidFill>
                  <a:srgbClr val="0070C0"/>
                </a:solidFill>
              </a:rPr>
              <a:t>Khi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một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chùm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tia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catôt</a:t>
            </a:r>
            <a:r>
              <a:rPr lang="en-US" sz="3600" dirty="0" smtClean="0">
                <a:solidFill>
                  <a:srgbClr val="0070C0"/>
                </a:solidFill>
              </a:rPr>
              <a:t> (</a:t>
            </a:r>
            <a:r>
              <a:rPr lang="en-US" sz="3600" dirty="0" err="1" smtClean="0">
                <a:solidFill>
                  <a:srgbClr val="0070C0"/>
                </a:solidFill>
              </a:rPr>
              <a:t>tức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là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một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chùm</a:t>
            </a:r>
            <a:r>
              <a:rPr lang="en-US" sz="3600" dirty="0" smtClean="0">
                <a:solidFill>
                  <a:srgbClr val="0070C0"/>
                </a:solidFill>
              </a:rPr>
              <a:t> electron) </a:t>
            </a:r>
            <a:r>
              <a:rPr lang="en-US" sz="3600" dirty="0" err="1" smtClean="0">
                <a:solidFill>
                  <a:srgbClr val="0070C0"/>
                </a:solidFill>
              </a:rPr>
              <a:t>có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năng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lượng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lớn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đập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vào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một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vật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rắn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thì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vật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đó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phát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ra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bức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xạ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không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trông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thấy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gọi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là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tia</a:t>
            </a:r>
            <a:r>
              <a:rPr lang="en-US" sz="3600" dirty="0" smtClean="0">
                <a:solidFill>
                  <a:srgbClr val="0070C0"/>
                </a:solidFill>
              </a:rPr>
              <a:t> X (hay </a:t>
            </a:r>
            <a:r>
              <a:rPr lang="en-US" sz="3600" dirty="0" err="1" smtClean="0">
                <a:solidFill>
                  <a:srgbClr val="0070C0"/>
                </a:solidFill>
              </a:rPr>
              <a:t>tia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Rơn-ghen</a:t>
            </a:r>
            <a:r>
              <a:rPr lang="en-US" sz="3600" dirty="0" smtClean="0">
                <a:solidFill>
                  <a:srgbClr val="0070C0"/>
                </a:solidFill>
              </a:rPr>
              <a:t>)</a:t>
            </a:r>
            <a:endParaRPr lang="en-US" sz="3600" dirty="0" smtClean="0">
              <a:solidFill>
                <a:srgbClr val="0070C0"/>
              </a:solidFill>
              <a:ea typeface="Times New Roman" panose="02020603050405020304" pitchFamily="18" charset="0"/>
            </a:endParaRPr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2133600" y="1143000"/>
            <a:ext cx="5048250" cy="2524125"/>
            <a:chOff x="2100" y="1650"/>
            <a:chExt cx="3180" cy="1590"/>
          </a:xfrm>
        </p:grpSpPr>
        <p:sp>
          <p:nvSpPr>
            <p:cNvPr id="5" name="AutoShape 6"/>
            <p:cNvSpPr>
              <a:spLocks noChangeArrowheads="1"/>
            </p:cNvSpPr>
            <p:nvPr/>
          </p:nvSpPr>
          <p:spPr bwMode="auto">
            <a:xfrm>
              <a:off x="2388" y="1776"/>
              <a:ext cx="2640" cy="43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381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" name="Group 7"/>
            <p:cNvGrpSpPr>
              <a:grpSpLocks/>
            </p:cNvGrpSpPr>
            <p:nvPr/>
          </p:nvGrpSpPr>
          <p:grpSpPr bwMode="auto">
            <a:xfrm>
              <a:off x="2628" y="1650"/>
              <a:ext cx="96" cy="276"/>
              <a:chOff x="2532" y="2154"/>
              <a:chExt cx="96" cy="276"/>
            </a:xfrm>
          </p:grpSpPr>
          <p:sp>
            <p:nvSpPr>
              <p:cNvPr id="21" name="Rectangle 8"/>
              <p:cNvSpPr>
                <a:spLocks noChangeArrowheads="1"/>
              </p:cNvSpPr>
              <p:nvPr/>
            </p:nvSpPr>
            <p:spPr bwMode="auto">
              <a:xfrm>
                <a:off x="2532" y="2154"/>
                <a:ext cx="96" cy="14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" name="Rectangle 9"/>
              <p:cNvSpPr>
                <a:spLocks noChangeArrowheads="1"/>
              </p:cNvSpPr>
              <p:nvPr/>
            </p:nvSpPr>
            <p:spPr bwMode="auto">
              <a:xfrm>
                <a:off x="2532" y="2286"/>
                <a:ext cx="96" cy="14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" name="Line 10"/>
            <p:cNvSpPr>
              <a:spLocks noChangeShapeType="1"/>
            </p:cNvSpPr>
            <p:nvPr/>
          </p:nvSpPr>
          <p:spPr bwMode="auto">
            <a:xfrm>
              <a:off x="2544" y="1860"/>
              <a:ext cx="0" cy="24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Line 11"/>
            <p:cNvSpPr>
              <a:spLocks noChangeShapeType="1"/>
            </p:cNvSpPr>
            <p:nvPr/>
          </p:nvSpPr>
          <p:spPr bwMode="auto">
            <a:xfrm>
              <a:off x="4836" y="1896"/>
              <a:ext cx="0" cy="144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4836" y="1968"/>
              <a:ext cx="43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>
              <a:off x="2112" y="1980"/>
              <a:ext cx="43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14"/>
            <p:cNvSpPr>
              <a:spLocks noChangeShapeType="1"/>
            </p:cNvSpPr>
            <p:nvPr/>
          </p:nvSpPr>
          <p:spPr bwMode="auto">
            <a:xfrm>
              <a:off x="2112" y="1980"/>
              <a:ext cx="0" cy="10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auto">
            <a:xfrm>
              <a:off x="5280" y="1968"/>
              <a:ext cx="0" cy="10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16"/>
            <p:cNvSpPr>
              <a:spLocks noChangeShapeType="1"/>
            </p:cNvSpPr>
            <p:nvPr/>
          </p:nvSpPr>
          <p:spPr bwMode="auto">
            <a:xfrm>
              <a:off x="3792" y="3024"/>
              <a:ext cx="14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" name="Group 17"/>
            <p:cNvGrpSpPr>
              <a:grpSpLocks/>
            </p:cNvGrpSpPr>
            <p:nvPr/>
          </p:nvGrpSpPr>
          <p:grpSpPr bwMode="auto">
            <a:xfrm>
              <a:off x="3696" y="2832"/>
              <a:ext cx="96" cy="384"/>
              <a:chOff x="2172" y="2400"/>
              <a:chExt cx="96" cy="384"/>
            </a:xfrm>
          </p:grpSpPr>
          <p:sp>
            <p:nvSpPr>
              <p:cNvPr id="19" name="Line 18"/>
              <p:cNvSpPr>
                <a:spLocks noChangeShapeType="1"/>
              </p:cNvSpPr>
              <p:nvPr/>
            </p:nvSpPr>
            <p:spPr bwMode="auto">
              <a:xfrm>
                <a:off x="2268" y="2400"/>
                <a:ext cx="0" cy="38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Line 19"/>
              <p:cNvSpPr>
                <a:spLocks noChangeShapeType="1"/>
              </p:cNvSpPr>
              <p:nvPr/>
            </p:nvSpPr>
            <p:spPr bwMode="auto">
              <a:xfrm>
                <a:off x="2172" y="2532"/>
                <a:ext cx="0" cy="14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" name="Line 20"/>
            <p:cNvSpPr>
              <a:spLocks noChangeShapeType="1"/>
            </p:cNvSpPr>
            <p:nvPr/>
          </p:nvSpPr>
          <p:spPr bwMode="auto">
            <a:xfrm>
              <a:off x="2100" y="3024"/>
              <a:ext cx="15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auto">
            <a:xfrm>
              <a:off x="2544" y="2016"/>
              <a:ext cx="38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dirty="0">
                  <a:solidFill>
                    <a:schemeClr val="tx2"/>
                  </a:solidFill>
                </a:rPr>
                <a:t>K</a:t>
              </a:r>
            </a:p>
          </p:txBody>
        </p:sp>
        <p:sp>
          <p:nvSpPr>
            <p:cNvPr id="17" name="Text Box 22"/>
            <p:cNvSpPr txBox="1">
              <a:spLocks noChangeArrowheads="1"/>
            </p:cNvSpPr>
            <p:nvPr/>
          </p:nvSpPr>
          <p:spPr bwMode="auto">
            <a:xfrm>
              <a:off x="4512" y="1977"/>
              <a:ext cx="38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</a:rPr>
                <a:t>    A</a:t>
              </a:r>
            </a:p>
          </p:txBody>
        </p:sp>
        <p:sp>
          <p:nvSpPr>
            <p:cNvPr id="18" name="Text Box 23"/>
            <p:cNvSpPr txBox="1">
              <a:spLocks noChangeArrowheads="1"/>
            </p:cNvSpPr>
            <p:nvPr/>
          </p:nvSpPr>
          <p:spPr bwMode="auto">
            <a:xfrm>
              <a:off x="3516" y="2952"/>
              <a:ext cx="76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    +</a:t>
              </a:r>
            </a:p>
          </p:txBody>
        </p:sp>
      </p:grpSp>
      <p:sp>
        <p:nvSpPr>
          <p:cNvPr id="23" name="Line 24"/>
          <p:cNvSpPr>
            <a:spLocks noChangeShapeType="1"/>
          </p:cNvSpPr>
          <p:nvPr/>
        </p:nvSpPr>
        <p:spPr bwMode="auto">
          <a:xfrm>
            <a:off x="2819400" y="1524000"/>
            <a:ext cx="3581400" cy="19050"/>
          </a:xfrm>
          <a:prstGeom prst="line">
            <a:avLst/>
          </a:prstGeom>
          <a:noFill/>
          <a:ln w="28575">
            <a:solidFill>
              <a:schemeClr val="hlink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Line 25"/>
          <p:cNvSpPr>
            <a:spLocks noChangeShapeType="1"/>
          </p:cNvSpPr>
          <p:nvPr/>
        </p:nvSpPr>
        <p:spPr bwMode="auto">
          <a:xfrm>
            <a:off x="2819400" y="1752600"/>
            <a:ext cx="3638550" cy="19050"/>
          </a:xfrm>
          <a:prstGeom prst="line">
            <a:avLst/>
          </a:prstGeom>
          <a:noFill/>
          <a:ln w="28575">
            <a:solidFill>
              <a:schemeClr val="hlink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7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7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4114800" y="1357086"/>
            <a:ext cx="47606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Nhaø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Vaät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Lí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ngöôøi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Ñöùc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(1845- 1923)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Ñaõ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tìm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ra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tia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Rônghen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(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cuõng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goïi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laø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tia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X).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Giaûi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VNI-Times" pitchFamily="2" charset="0"/>
              </a:rPr>
              <a:t>thöôûng</a:t>
            </a:r>
            <a:r>
              <a:rPr lang="en-US" b="1" dirty="0">
                <a:solidFill>
                  <a:srgbClr val="0000FF"/>
                </a:solidFill>
                <a:latin typeface="VNI-Times" pitchFamily="2" charset="0"/>
              </a:rPr>
              <a:t> Nobel 1901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52400" y="1371600"/>
            <a:ext cx="4191000" cy="4648200"/>
            <a:chOff x="152400" y="1371601"/>
            <a:chExt cx="4191000" cy="4648199"/>
          </a:xfrm>
        </p:grpSpPr>
        <p:pic>
          <p:nvPicPr>
            <p:cNvPr id="8201" name="Picture 3" descr="roentg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028" y="1371601"/>
              <a:ext cx="3526971" cy="4629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2" name="TextBox 10"/>
            <p:cNvSpPr txBox="1">
              <a:spLocks noChangeArrowheads="1"/>
            </p:cNvSpPr>
            <p:nvPr/>
          </p:nvSpPr>
          <p:spPr bwMode="auto">
            <a:xfrm>
              <a:off x="152400" y="5558135"/>
              <a:ext cx="41910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2B09F7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sz="2400" b="1" dirty="0" err="1">
                  <a:solidFill>
                    <a:srgbClr val="FFFF00"/>
                  </a:solidFill>
                  <a:latin typeface="VNI-Times" pitchFamily="2" charset="0"/>
                </a:rPr>
                <a:t>Wihelm</a:t>
              </a:r>
              <a:r>
                <a:rPr lang="en-US" sz="2400" b="1" dirty="0">
                  <a:solidFill>
                    <a:srgbClr val="FFFF00"/>
                  </a:solidFill>
                  <a:latin typeface="VNI-Times" pitchFamily="2" charset="0"/>
                </a:rPr>
                <a:t> Conrad Roentgen </a:t>
              </a:r>
            </a:p>
          </p:txBody>
        </p:sp>
      </p:grpSp>
      <p:pic>
        <p:nvPicPr>
          <p:cNvPr id="8207" name="Picture 15" descr="Physics and chemistry meda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3400" y="4356100"/>
            <a:ext cx="4191000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06718897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47" name="Picture 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352800"/>
            <a:ext cx="21717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18"/>
          <p:cNvSpPr>
            <a:spLocks noChangeArrowheads="1"/>
          </p:cNvSpPr>
          <p:nvPr/>
        </p:nvSpPr>
        <p:spPr bwMode="auto">
          <a:xfrm>
            <a:off x="4191000" y="533400"/>
            <a:ext cx="3429000" cy="2514600"/>
          </a:xfrm>
          <a:prstGeom prst="cloudCallout">
            <a:avLst>
              <a:gd name="adj1" fmla="val -42481"/>
              <a:gd name="adj2" fmla="val 91935"/>
            </a:avLst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b="1" dirty="0"/>
              <a:t>Tia X </a:t>
            </a:r>
            <a:r>
              <a:rPr lang="en-US" b="1" dirty="0" err="1"/>
              <a:t>được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bằng</a:t>
            </a:r>
            <a:r>
              <a:rPr lang="en-US" b="1" dirty="0"/>
              <a:t> </a:t>
            </a:r>
            <a:r>
              <a:rPr lang="en-US" b="1" dirty="0" err="1"/>
              <a:t>cách</a:t>
            </a:r>
            <a:r>
              <a:rPr lang="en-US" b="1" dirty="0"/>
              <a:t> </a:t>
            </a:r>
            <a:r>
              <a:rPr lang="en-US" b="1" dirty="0" err="1"/>
              <a:t>nào</a:t>
            </a:r>
            <a:r>
              <a:rPr lang="en-US" b="1" dirty="0"/>
              <a:t>?</a:t>
            </a:r>
          </a:p>
        </p:txBody>
      </p:sp>
      <p:sp>
        <p:nvSpPr>
          <p:cNvPr id="2" name="Rectangle 1"/>
          <p:cNvSpPr/>
          <p:nvPr/>
        </p:nvSpPr>
        <p:spPr>
          <a:xfrm>
            <a:off x="18143" y="80781"/>
            <a:ext cx="65640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2. </a:t>
            </a:r>
            <a:r>
              <a:rPr lang="en-US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Cách</a:t>
            </a: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tạo</a:t>
            </a: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ra</a:t>
            </a: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tia</a:t>
            </a: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X</a:t>
            </a:r>
            <a:endParaRPr lang="vi-VN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C1E98-0581-4CDA-AFDE-1314C3B55691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0" y="152400"/>
            <a:ext cx="91440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 err="1" smtClean="0">
                <a:solidFill>
                  <a:schemeClr val="tx1"/>
                </a:solidFill>
                <a:cs typeface="Times New Roman" pitchFamily="18" charset="0"/>
              </a:rPr>
              <a:t>Cấu</a:t>
            </a:r>
            <a:r>
              <a:rPr lang="en-US" b="1" u="sng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b="1" u="sng" dirty="0" err="1" smtClean="0">
                <a:solidFill>
                  <a:schemeClr val="tx1"/>
                </a:solidFill>
                <a:cs typeface="Times New Roman" pitchFamily="18" charset="0"/>
              </a:rPr>
              <a:t>tạo</a:t>
            </a:r>
            <a:r>
              <a:rPr lang="en-US" b="1" u="sng" dirty="0" smtClean="0">
                <a:solidFill>
                  <a:schemeClr val="tx1"/>
                </a:solidFill>
                <a:cs typeface="Times New Roman" pitchFamily="18" charset="0"/>
              </a:rPr>
              <a:t>:</a:t>
            </a:r>
            <a:r>
              <a:rPr lang="en-US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r>
              <a:rPr lang="en-US" dirty="0" smtClean="0">
                <a:solidFill>
                  <a:srgbClr val="0C0685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5"/>
                </a:solidFill>
                <a:cs typeface="Times New Roman" pitchFamily="18" charset="0"/>
              </a:rPr>
              <a:t>Ống</a:t>
            </a:r>
            <a:r>
              <a:rPr lang="en-US" sz="2400" dirty="0" smtClean="0">
                <a:solidFill>
                  <a:srgbClr val="0C0685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Cu-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lít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-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giơ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là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ống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thuỷ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tinh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bên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trong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là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chân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không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Áp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suất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bên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trong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ống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khoảng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10</a:t>
            </a:r>
            <a:r>
              <a:rPr lang="en-US" sz="2400" baseline="30000" dirty="0" smtClean="0">
                <a:solidFill>
                  <a:srgbClr val="0C0684"/>
                </a:solidFill>
                <a:cs typeface="Times New Roman" pitchFamily="18" charset="0"/>
              </a:rPr>
              <a:t>-3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mmHg.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Gồm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:</a:t>
            </a:r>
            <a:endParaRPr lang="en-US" sz="2400" i="1" u="sng" dirty="0" smtClean="0">
              <a:solidFill>
                <a:srgbClr val="0C0684"/>
              </a:solidFill>
              <a:cs typeface="Times New Roman" pitchFamily="18" charset="0"/>
            </a:endParaRPr>
          </a:p>
          <a:p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dây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nung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bằng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vonfam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FF’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dùng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làm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nguồn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electrôn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. FF’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được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nung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nóng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bởi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dòng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điện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.</a:t>
            </a:r>
          </a:p>
          <a:p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catốt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K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bằng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kim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loại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hình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chỏm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cầu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.</a:t>
            </a:r>
          </a:p>
          <a:p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anốt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A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bằng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kim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loại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có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khối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lượng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nguyên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tử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lớn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điểm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nóng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chảy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cao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được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làm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nguội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bằng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một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dòng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nước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khi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ống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hoạt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động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.</a:t>
            </a:r>
          </a:p>
          <a:p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Hiệu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điện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thế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giữa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anốt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catốt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khoảng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vài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C0684"/>
                </a:solidFill>
                <a:cs typeface="Times New Roman" pitchFamily="18" charset="0"/>
              </a:rPr>
              <a:t>chục</a:t>
            </a:r>
            <a:r>
              <a:rPr lang="en-US" sz="2400" dirty="0" smtClean="0">
                <a:solidFill>
                  <a:srgbClr val="0C0684"/>
                </a:solidFill>
                <a:cs typeface="Times New Roman" pitchFamily="18" charset="0"/>
              </a:rPr>
              <a:t> KV.</a:t>
            </a:r>
            <a:endParaRPr lang="en-US" sz="2400" dirty="0">
              <a:solidFill>
                <a:srgbClr val="0C0684"/>
              </a:solidFill>
              <a:cs typeface="Times New Roman" pitchFamily="18" charset="0"/>
            </a:endParaRPr>
          </a:p>
        </p:txBody>
      </p:sp>
      <p:pic>
        <p:nvPicPr>
          <p:cNvPr id="145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3581399"/>
            <a:ext cx="5638800" cy="340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04800" y="0"/>
            <a:ext cx="9448800" cy="7696199"/>
          </a:xfrm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533400" y="228600"/>
            <a:ext cx="288131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Hoạt</a:t>
            </a:r>
            <a:r>
              <a:rPr lang="en-US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động</a:t>
            </a:r>
            <a:r>
              <a:rPr lang="en-US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:</a:t>
            </a:r>
          </a:p>
          <a:p>
            <a:pPr eaLnBrk="0" hangingPunct="0">
              <a:spcBef>
                <a:spcPct val="50000"/>
              </a:spcBef>
              <a:defRPr/>
            </a:pPr>
            <a:endParaRPr lang="en-US" sz="3200" u="sng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374900" y="2346325"/>
            <a:ext cx="865188" cy="180975"/>
            <a:chOff x="1496" y="1298"/>
            <a:chExt cx="2257" cy="408"/>
          </a:xfrm>
        </p:grpSpPr>
        <p:sp>
          <p:nvSpPr>
            <p:cNvPr id="12413" name="Line 7"/>
            <p:cNvSpPr>
              <a:spLocks noChangeShapeType="1"/>
            </p:cNvSpPr>
            <p:nvPr/>
          </p:nvSpPr>
          <p:spPr bwMode="auto">
            <a:xfrm>
              <a:off x="1792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14" name="Line 8"/>
            <p:cNvSpPr>
              <a:spLocks noChangeShapeType="1"/>
            </p:cNvSpPr>
            <p:nvPr/>
          </p:nvSpPr>
          <p:spPr bwMode="auto">
            <a:xfrm>
              <a:off x="2631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15" name="Line 9"/>
            <p:cNvSpPr>
              <a:spLocks noChangeShapeType="1"/>
            </p:cNvSpPr>
            <p:nvPr/>
          </p:nvSpPr>
          <p:spPr bwMode="auto">
            <a:xfrm>
              <a:off x="3039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16" name="Line 10"/>
            <p:cNvSpPr>
              <a:spLocks noChangeShapeType="1"/>
            </p:cNvSpPr>
            <p:nvPr/>
          </p:nvSpPr>
          <p:spPr bwMode="auto">
            <a:xfrm>
              <a:off x="3447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17" name="Line 11"/>
            <p:cNvSpPr>
              <a:spLocks noChangeShapeType="1"/>
            </p:cNvSpPr>
            <p:nvPr/>
          </p:nvSpPr>
          <p:spPr bwMode="auto">
            <a:xfrm>
              <a:off x="2222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18" name="Line 12"/>
            <p:cNvSpPr>
              <a:spLocks noChangeShapeType="1"/>
            </p:cNvSpPr>
            <p:nvPr/>
          </p:nvSpPr>
          <p:spPr bwMode="auto">
            <a:xfrm flipH="1">
              <a:off x="3243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19" name="Line 13"/>
            <p:cNvSpPr>
              <a:spLocks noChangeShapeType="1"/>
            </p:cNvSpPr>
            <p:nvPr/>
          </p:nvSpPr>
          <p:spPr bwMode="auto">
            <a:xfrm flipH="1">
              <a:off x="2835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20" name="Line 14"/>
            <p:cNvSpPr>
              <a:spLocks noChangeShapeType="1"/>
            </p:cNvSpPr>
            <p:nvPr/>
          </p:nvSpPr>
          <p:spPr bwMode="auto">
            <a:xfrm flipH="1">
              <a:off x="2426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21" name="Line 15"/>
            <p:cNvSpPr>
              <a:spLocks noChangeShapeType="1"/>
            </p:cNvSpPr>
            <p:nvPr/>
          </p:nvSpPr>
          <p:spPr bwMode="auto">
            <a:xfrm flipH="1">
              <a:off x="2005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22" name="Line 16"/>
            <p:cNvSpPr>
              <a:spLocks noChangeShapeType="1"/>
            </p:cNvSpPr>
            <p:nvPr/>
          </p:nvSpPr>
          <p:spPr bwMode="auto">
            <a:xfrm flipH="1">
              <a:off x="1587" y="1298"/>
              <a:ext cx="204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23" name="Line 17"/>
            <p:cNvSpPr>
              <a:spLocks noChangeShapeType="1"/>
            </p:cNvSpPr>
            <p:nvPr/>
          </p:nvSpPr>
          <p:spPr bwMode="auto">
            <a:xfrm>
              <a:off x="1496" y="1525"/>
              <a:ext cx="91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24" name="Line 18"/>
            <p:cNvSpPr>
              <a:spLocks noChangeShapeType="1"/>
            </p:cNvSpPr>
            <p:nvPr/>
          </p:nvSpPr>
          <p:spPr bwMode="auto">
            <a:xfrm flipH="1">
              <a:off x="3651" y="1503"/>
              <a:ext cx="102" cy="20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3455988" y="2362200"/>
            <a:ext cx="454025" cy="242888"/>
            <a:chOff x="1202" y="2115"/>
            <a:chExt cx="635" cy="408"/>
          </a:xfrm>
        </p:grpSpPr>
        <p:grpSp>
          <p:nvGrpSpPr>
            <p:cNvPr id="4" name="Group 20"/>
            <p:cNvGrpSpPr>
              <a:grpSpLocks/>
            </p:cNvGrpSpPr>
            <p:nvPr/>
          </p:nvGrpSpPr>
          <p:grpSpPr bwMode="auto">
            <a:xfrm>
              <a:off x="1224" y="2115"/>
              <a:ext cx="590" cy="408"/>
              <a:chOff x="1224" y="1779"/>
              <a:chExt cx="817" cy="767"/>
            </a:xfrm>
          </p:grpSpPr>
          <p:sp>
            <p:nvSpPr>
              <p:cNvPr id="12409" name="Oval 21"/>
              <p:cNvSpPr>
                <a:spLocks noChangeArrowheads="1"/>
              </p:cNvSpPr>
              <p:nvPr/>
            </p:nvSpPr>
            <p:spPr bwMode="auto">
              <a:xfrm>
                <a:off x="1224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10" name="Oval 22"/>
              <p:cNvSpPr>
                <a:spLocks noChangeArrowheads="1"/>
              </p:cNvSpPr>
              <p:nvPr/>
            </p:nvSpPr>
            <p:spPr bwMode="auto">
              <a:xfrm>
                <a:off x="1678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11" name="Oval 23"/>
              <p:cNvSpPr>
                <a:spLocks noChangeArrowheads="1"/>
              </p:cNvSpPr>
              <p:nvPr/>
            </p:nvSpPr>
            <p:spPr bwMode="auto">
              <a:xfrm>
                <a:off x="1450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 useBgFill="1">
            <p:nvSpPr>
              <p:cNvPr id="12412" name="Rectangle 24"/>
              <p:cNvSpPr>
                <a:spLocks noChangeArrowheads="1"/>
              </p:cNvSpPr>
              <p:nvPr/>
            </p:nvSpPr>
            <p:spPr bwMode="auto">
              <a:xfrm>
                <a:off x="1247" y="1779"/>
                <a:ext cx="771" cy="204"/>
              </a:xfrm>
              <a:prstGeom prst="rect">
                <a:avLst/>
              </a:prstGeom>
              <a:ln w="2857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 useBgFill="1">
          <p:nvSpPr>
            <p:cNvPr id="12405" name="Rectangle 25"/>
            <p:cNvSpPr>
              <a:spLocks noChangeArrowheads="1"/>
            </p:cNvSpPr>
            <p:nvPr/>
          </p:nvSpPr>
          <p:spPr bwMode="auto">
            <a:xfrm>
              <a:off x="1746" y="2160"/>
              <a:ext cx="91" cy="181"/>
            </a:xfrm>
            <a:prstGeom prst="rect">
              <a:avLst/>
            </a:prstGeom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406" name="Rectangle 26"/>
            <p:cNvSpPr>
              <a:spLocks noChangeArrowheads="1"/>
            </p:cNvSpPr>
            <p:nvPr/>
          </p:nvSpPr>
          <p:spPr bwMode="auto">
            <a:xfrm>
              <a:off x="1202" y="2165"/>
              <a:ext cx="91" cy="181"/>
            </a:xfrm>
            <a:prstGeom prst="rect">
              <a:avLst/>
            </a:prstGeom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07" name="Line 27"/>
            <p:cNvSpPr>
              <a:spLocks noChangeShapeType="1"/>
            </p:cNvSpPr>
            <p:nvPr/>
          </p:nvSpPr>
          <p:spPr bwMode="auto">
            <a:xfrm flipV="1">
              <a:off x="1224" y="2182"/>
              <a:ext cx="0" cy="15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408" name="Line 28"/>
            <p:cNvSpPr>
              <a:spLocks noChangeShapeType="1"/>
            </p:cNvSpPr>
            <p:nvPr/>
          </p:nvSpPr>
          <p:spPr bwMode="auto">
            <a:xfrm flipV="1">
              <a:off x="1814" y="2182"/>
              <a:ext cx="0" cy="15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96" name="Line 29"/>
          <p:cNvSpPr>
            <a:spLocks noChangeShapeType="1"/>
          </p:cNvSpPr>
          <p:nvPr/>
        </p:nvSpPr>
        <p:spPr bwMode="auto">
          <a:xfrm flipV="1">
            <a:off x="3887788" y="2093913"/>
            <a:ext cx="0" cy="3254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7" name="Line 30"/>
          <p:cNvSpPr>
            <a:spLocks noChangeShapeType="1"/>
          </p:cNvSpPr>
          <p:nvPr/>
        </p:nvSpPr>
        <p:spPr bwMode="auto">
          <a:xfrm flipH="1">
            <a:off x="2124075" y="2093913"/>
            <a:ext cx="17637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2298" name="Line 31"/>
          <p:cNvSpPr>
            <a:spLocks noChangeShapeType="1"/>
          </p:cNvSpPr>
          <p:nvPr/>
        </p:nvSpPr>
        <p:spPr bwMode="auto">
          <a:xfrm flipH="1">
            <a:off x="2124075" y="2266950"/>
            <a:ext cx="10795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152" name="AutoShape 32"/>
          <p:cNvSpPr>
            <a:spLocks noChangeArrowheads="1"/>
          </p:cNvSpPr>
          <p:nvPr/>
        </p:nvSpPr>
        <p:spPr bwMode="auto">
          <a:xfrm rot="10800000">
            <a:off x="2763838" y="2238375"/>
            <a:ext cx="79375" cy="100013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0" name="Text Box 33"/>
          <p:cNvSpPr txBox="1">
            <a:spLocks noChangeArrowheads="1"/>
          </p:cNvSpPr>
          <p:nvPr/>
        </p:nvSpPr>
        <p:spPr bwMode="auto">
          <a:xfrm>
            <a:off x="1905001" y="1698625"/>
            <a:ext cx="685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latin typeface="Tahoma" pitchFamily="34" charset="0"/>
              </a:rPr>
              <a:t>F</a:t>
            </a:r>
          </a:p>
        </p:txBody>
      </p:sp>
      <p:sp>
        <p:nvSpPr>
          <p:cNvPr id="12301" name="Text Box 34"/>
          <p:cNvSpPr txBox="1">
            <a:spLocks noChangeArrowheads="1"/>
          </p:cNvSpPr>
          <p:nvPr/>
        </p:nvSpPr>
        <p:spPr bwMode="auto">
          <a:xfrm>
            <a:off x="1905000" y="2238375"/>
            <a:ext cx="5064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latin typeface="Tahoma" pitchFamily="34" charset="0"/>
              </a:rPr>
              <a:t>F’</a:t>
            </a:r>
          </a:p>
        </p:txBody>
      </p: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4032250" y="2417763"/>
            <a:ext cx="576263" cy="252412"/>
            <a:chOff x="2222" y="3203"/>
            <a:chExt cx="1384" cy="789"/>
          </a:xfrm>
        </p:grpSpPr>
        <p:sp>
          <p:nvSpPr>
            <p:cNvPr id="12397" name="Oval 38"/>
            <p:cNvSpPr>
              <a:spLocks noChangeArrowheads="1"/>
            </p:cNvSpPr>
            <p:nvPr/>
          </p:nvSpPr>
          <p:spPr bwMode="auto">
            <a:xfrm>
              <a:off x="2245" y="3203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98" name="Oval 39"/>
            <p:cNvSpPr>
              <a:spLocks noChangeArrowheads="1"/>
            </p:cNvSpPr>
            <p:nvPr/>
          </p:nvSpPr>
          <p:spPr bwMode="auto">
            <a:xfrm>
              <a:off x="2517" y="3203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99" name="Oval 40"/>
            <p:cNvSpPr>
              <a:spLocks noChangeArrowheads="1"/>
            </p:cNvSpPr>
            <p:nvPr/>
          </p:nvSpPr>
          <p:spPr bwMode="auto">
            <a:xfrm>
              <a:off x="2794" y="3203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00" name="Oval 41"/>
            <p:cNvSpPr>
              <a:spLocks noChangeArrowheads="1"/>
            </p:cNvSpPr>
            <p:nvPr/>
          </p:nvSpPr>
          <p:spPr bwMode="auto">
            <a:xfrm>
              <a:off x="3071" y="3203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401" name="Rectangle 42"/>
            <p:cNvSpPr>
              <a:spLocks noChangeArrowheads="1"/>
            </p:cNvSpPr>
            <p:nvPr/>
          </p:nvSpPr>
          <p:spPr bwMode="auto">
            <a:xfrm>
              <a:off x="2222" y="3811"/>
              <a:ext cx="1384" cy="181"/>
            </a:xfrm>
            <a:prstGeom prst="rect">
              <a:avLst/>
            </a:prstGeom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402" name="Rectangle 43"/>
            <p:cNvSpPr>
              <a:spLocks noChangeArrowheads="1"/>
            </p:cNvSpPr>
            <p:nvPr/>
          </p:nvSpPr>
          <p:spPr bwMode="auto">
            <a:xfrm>
              <a:off x="3356" y="3543"/>
              <a:ext cx="204" cy="272"/>
            </a:xfrm>
            <a:prstGeom prst="rect">
              <a:avLst/>
            </a:prstGeom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403" name="Rectangle 44"/>
            <p:cNvSpPr>
              <a:spLocks noChangeArrowheads="1"/>
            </p:cNvSpPr>
            <p:nvPr/>
          </p:nvSpPr>
          <p:spPr bwMode="auto">
            <a:xfrm>
              <a:off x="2222" y="3566"/>
              <a:ext cx="204" cy="272"/>
            </a:xfrm>
            <a:prstGeom prst="rect">
              <a:avLst/>
            </a:prstGeom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05" name="Line 45"/>
          <p:cNvSpPr>
            <a:spLocks noChangeShapeType="1"/>
          </p:cNvSpPr>
          <p:nvPr/>
        </p:nvSpPr>
        <p:spPr bwMode="auto">
          <a:xfrm>
            <a:off x="3959225" y="2527300"/>
            <a:ext cx="73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6" name="Line 46"/>
          <p:cNvSpPr>
            <a:spLocks noChangeShapeType="1"/>
          </p:cNvSpPr>
          <p:nvPr/>
        </p:nvSpPr>
        <p:spPr bwMode="auto">
          <a:xfrm>
            <a:off x="4572000" y="2527300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7" name="Line 47"/>
          <p:cNvSpPr>
            <a:spLocks noChangeShapeType="1"/>
          </p:cNvSpPr>
          <p:nvPr/>
        </p:nvSpPr>
        <p:spPr bwMode="auto">
          <a:xfrm flipV="1">
            <a:off x="3952875" y="2093913"/>
            <a:ext cx="0" cy="433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8" name="Line 48"/>
          <p:cNvSpPr>
            <a:spLocks noChangeShapeType="1"/>
          </p:cNvSpPr>
          <p:nvPr/>
        </p:nvSpPr>
        <p:spPr bwMode="auto">
          <a:xfrm flipV="1">
            <a:off x="4637088" y="2093913"/>
            <a:ext cx="0" cy="433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9" name="Line 49"/>
          <p:cNvSpPr>
            <a:spLocks noChangeShapeType="1"/>
          </p:cNvSpPr>
          <p:nvPr/>
        </p:nvSpPr>
        <p:spPr bwMode="auto">
          <a:xfrm>
            <a:off x="3938588" y="2087563"/>
            <a:ext cx="179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0" name="Line 50"/>
          <p:cNvSpPr>
            <a:spLocks noChangeShapeType="1"/>
          </p:cNvSpPr>
          <p:nvPr/>
        </p:nvSpPr>
        <p:spPr bwMode="auto">
          <a:xfrm>
            <a:off x="4456113" y="2087563"/>
            <a:ext cx="179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1" name="Oval 51"/>
          <p:cNvSpPr>
            <a:spLocks noChangeArrowheads="1"/>
          </p:cNvSpPr>
          <p:nvPr/>
        </p:nvSpPr>
        <p:spPr bwMode="auto">
          <a:xfrm>
            <a:off x="4125913" y="2070100"/>
            <a:ext cx="36512" cy="365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2" name="Oval 52"/>
          <p:cNvSpPr>
            <a:spLocks noChangeArrowheads="1"/>
          </p:cNvSpPr>
          <p:nvPr/>
        </p:nvSpPr>
        <p:spPr bwMode="auto">
          <a:xfrm>
            <a:off x="4427538" y="2068513"/>
            <a:ext cx="36512" cy="365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3" name="Text Box 53"/>
          <p:cNvSpPr txBox="1">
            <a:spLocks noChangeArrowheads="1"/>
          </p:cNvSpPr>
          <p:nvPr/>
        </p:nvSpPr>
        <p:spPr bwMode="auto">
          <a:xfrm>
            <a:off x="3810000" y="1524000"/>
            <a:ext cx="1404937" cy="5847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latin typeface="Tahoma" pitchFamily="34" charset="0"/>
              </a:rPr>
              <a:t>220V</a:t>
            </a:r>
            <a:endParaRPr lang="en-US" b="0" dirty="0">
              <a:latin typeface="Tahoma" pitchFamily="34" charset="0"/>
              <a:sym typeface="Symbol" pitchFamily="18" charset="2"/>
            </a:endParaRPr>
          </a:p>
        </p:txBody>
      </p:sp>
      <p:sp>
        <p:nvSpPr>
          <p:cNvPr id="12314" name="Text Box 54"/>
          <p:cNvSpPr txBox="1">
            <a:spLocks noChangeArrowheads="1"/>
          </p:cNvSpPr>
          <p:nvPr/>
        </p:nvSpPr>
        <p:spPr bwMode="auto">
          <a:xfrm>
            <a:off x="4140200" y="1878013"/>
            <a:ext cx="288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latin typeface="Tahoma" pitchFamily="34" charset="0"/>
                <a:sym typeface="Symbol" pitchFamily="18" charset="2"/>
              </a:rPr>
              <a:t></a:t>
            </a:r>
          </a:p>
        </p:txBody>
      </p:sp>
      <p:grpSp>
        <p:nvGrpSpPr>
          <p:cNvPr id="6" name="Group 55"/>
          <p:cNvGrpSpPr>
            <a:grpSpLocks/>
          </p:cNvGrpSpPr>
          <p:nvPr/>
        </p:nvGrpSpPr>
        <p:grpSpPr bwMode="auto">
          <a:xfrm>
            <a:off x="3419475" y="2778125"/>
            <a:ext cx="1189038" cy="288925"/>
            <a:chOff x="1360" y="2092"/>
            <a:chExt cx="2405" cy="839"/>
          </a:xfrm>
        </p:grpSpPr>
        <p:sp>
          <p:nvSpPr>
            <p:cNvPr id="12387" name="Oval 56"/>
            <p:cNvSpPr>
              <a:spLocks noChangeArrowheads="1"/>
            </p:cNvSpPr>
            <p:nvPr/>
          </p:nvSpPr>
          <p:spPr bwMode="auto">
            <a:xfrm>
              <a:off x="1383" y="2092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8" name="Oval 57"/>
            <p:cNvSpPr>
              <a:spLocks noChangeArrowheads="1"/>
            </p:cNvSpPr>
            <p:nvPr/>
          </p:nvSpPr>
          <p:spPr bwMode="auto">
            <a:xfrm>
              <a:off x="2335" y="2092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9" name="Oval 58"/>
            <p:cNvSpPr>
              <a:spLocks noChangeArrowheads="1"/>
            </p:cNvSpPr>
            <p:nvPr/>
          </p:nvSpPr>
          <p:spPr bwMode="auto">
            <a:xfrm>
              <a:off x="1700" y="2092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90" name="Oval 59"/>
            <p:cNvSpPr>
              <a:spLocks noChangeArrowheads="1"/>
            </p:cNvSpPr>
            <p:nvPr/>
          </p:nvSpPr>
          <p:spPr bwMode="auto">
            <a:xfrm>
              <a:off x="2644" y="2092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91" name="Oval 60"/>
            <p:cNvSpPr>
              <a:spLocks noChangeArrowheads="1"/>
            </p:cNvSpPr>
            <p:nvPr/>
          </p:nvSpPr>
          <p:spPr bwMode="auto">
            <a:xfrm>
              <a:off x="2948" y="2092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92" name="Oval 61"/>
            <p:cNvSpPr>
              <a:spLocks noChangeArrowheads="1"/>
            </p:cNvSpPr>
            <p:nvPr/>
          </p:nvSpPr>
          <p:spPr bwMode="auto">
            <a:xfrm>
              <a:off x="2018" y="2092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93" name="Oval 62"/>
            <p:cNvSpPr>
              <a:spLocks noChangeArrowheads="1"/>
            </p:cNvSpPr>
            <p:nvPr/>
          </p:nvSpPr>
          <p:spPr bwMode="auto">
            <a:xfrm>
              <a:off x="3265" y="2092"/>
              <a:ext cx="454" cy="68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394" name="Rectangle 63"/>
            <p:cNvSpPr>
              <a:spLocks noChangeArrowheads="1"/>
            </p:cNvSpPr>
            <p:nvPr/>
          </p:nvSpPr>
          <p:spPr bwMode="auto">
            <a:xfrm>
              <a:off x="1360" y="2682"/>
              <a:ext cx="2336" cy="249"/>
            </a:xfrm>
            <a:prstGeom prst="rect">
              <a:avLst/>
            </a:prstGeom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395" name="Rectangle 64"/>
            <p:cNvSpPr>
              <a:spLocks noChangeArrowheads="1"/>
            </p:cNvSpPr>
            <p:nvPr/>
          </p:nvSpPr>
          <p:spPr bwMode="auto">
            <a:xfrm>
              <a:off x="3560" y="2455"/>
              <a:ext cx="205" cy="249"/>
            </a:xfrm>
            <a:prstGeom prst="rect">
              <a:avLst/>
            </a:prstGeom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396" name="Rectangle 65"/>
            <p:cNvSpPr>
              <a:spLocks noChangeArrowheads="1"/>
            </p:cNvSpPr>
            <p:nvPr/>
          </p:nvSpPr>
          <p:spPr bwMode="auto">
            <a:xfrm>
              <a:off x="1360" y="2409"/>
              <a:ext cx="205" cy="249"/>
            </a:xfrm>
            <a:prstGeom prst="rect">
              <a:avLst/>
            </a:prstGeom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16" name="Line 66"/>
          <p:cNvSpPr>
            <a:spLocks noChangeShapeType="1"/>
          </p:cNvSpPr>
          <p:nvPr/>
        </p:nvSpPr>
        <p:spPr bwMode="auto">
          <a:xfrm flipH="1">
            <a:off x="2124075" y="2886075"/>
            <a:ext cx="13096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7" name="Line 67"/>
          <p:cNvSpPr>
            <a:spLocks noChangeShapeType="1"/>
          </p:cNvSpPr>
          <p:nvPr/>
        </p:nvSpPr>
        <p:spPr bwMode="auto">
          <a:xfrm>
            <a:off x="4572000" y="2886075"/>
            <a:ext cx="11160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8" name="Oval 68"/>
          <p:cNvSpPr>
            <a:spLocks noChangeArrowheads="1"/>
          </p:cNvSpPr>
          <p:nvPr/>
        </p:nvSpPr>
        <p:spPr bwMode="auto">
          <a:xfrm>
            <a:off x="3276600" y="3138488"/>
            <a:ext cx="1403350" cy="140335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12319" name="Rectangle 69"/>
          <p:cNvSpPr>
            <a:spLocks noChangeArrowheads="1"/>
          </p:cNvSpPr>
          <p:nvPr/>
        </p:nvSpPr>
        <p:spPr bwMode="auto">
          <a:xfrm>
            <a:off x="4572000" y="3714750"/>
            <a:ext cx="179388" cy="252413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0" name="Line 70"/>
          <p:cNvSpPr>
            <a:spLocks noChangeShapeType="1"/>
          </p:cNvSpPr>
          <p:nvPr/>
        </p:nvSpPr>
        <p:spPr bwMode="auto">
          <a:xfrm>
            <a:off x="4679950" y="3714750"/>
            <a:ext cx="863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21" name="Line 71"/>
          <p:cNvSpPr>
            <a:spLocks noChangeShapeType="1"/>
          </p:cNvSpPr>
          <p:nvPr/>
        </p:nvSpPr>
        <p:spPr bwMode="auto">
          <a:xfrm>
            <a:off x="4679950" y="3967163"/>
            <a:ext cx="863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22" name="Arc 72"/>
          <p:cNvSpPr>
            <a:spLocks/>
          </p:cNvSpPr>
          <p:nvPr/>
        </p:nvSpPr>
        <p:spPr bwMode="auto">
          <a:xfrm>
            <a:off x="5472113" y="3714750"/>
            <a:ext cx="144462" cy="252413"/>
          </a:xfrm>
          <a:custGeom>
            <a:avLst/>
            <a:gdLst>
              <a:gd name="T0" fmla="*/ 45103 w 31405"/>
              <a:gd name="T1" fmla="*/ 0 h 43200"/>
              <a:gd name="T2" fmla="*/ 0 w 31405"/>
              <a:gd name="T3" fmla="*/ 238665 h 43200"/>
              <a:gd name="T4" fmla="*/ 45103 w 31405"/>
              <a:gd name="T5" fmla="*/ 126207 h 43200"/>
              <a:gd name="T6" fmla="*/ 0 60000 65536"/>
              <a:gd name="T7" fmla="*/ 0 60000 65536"/>
              <a:gd name="T8" fmla="*/ 0 60000 65536"/>
              <a:gd name="T9" fmla="*/ 0 w 31405"/>
              <a:gd name="T10" fmla="*/ 0 h 43200"/>
              <a:gd name="T11" fmla="*/ 31405 w 31405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405" h="43200" fill="none" extrusionOk="0">
                <a:moveTo>
                  <a:pt x="9804" y="0"/>
                </a:moveTo>
                <a:cubicBezTo>
                  <a:pt x="21734" y="0"/>
                  <a:pt x="31405" y="9670"/>
                  <a:pt x="31405" y="21600"/>
                </a:cubicBezTo>
                <a:cubicBezTo>
                  <a:pt x="31405" y="33529"/>
                  <a:pt x="21734" y="43200"/>
                  <a:pt x="9805" y="43200"/>
                </a:cubicBezTo>
                <a:cubicBezTo>
                  <a:pt x="6396" y="43200"/>
                  <a:pt x="3037" y="42393"/>
                  <a:pt x="0" y="40846"/>
                </a:cubicBezTo>
              </a:path>
              <a:path w="31405" h="43200" stroke="0" extrusionOk="0">
                <a:moveTo>
                  <a:pt x="9804" y="0"/>
                </a:moveTo>
                <a:cubicBezTo>
                  <a:pt x="21734" y="0"/>
                  <a:pt x="31405" y="9670"/>
                  <a:pt x="31405" y="21600"/>
                </a:cubicBezTo>
                <a:cubicBezTo>
                  <a:pt x="31405" y="33529"/>
                  <a:pt x="21734" y="43200"/>
                  <a:pt x="9805" y="43200"/>
                </a:cubicBezTo>
                <a:cubicBezTo>
                  <a:pt x="6396" y="43200"/>
                  <a:pt x="3037" y="42393"/>
                  <a:pt x="0" y="40846"/>
                </a:cubicBezTo>
                <a:lnTo>
                  <a:pt x="9805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33193" name="AutoShape 73"/>
          <p:cNvCxnSpPr>
            <a:cxnSpLocks noChangeShapeType="1"/>
          </p:cNvCxnSpPr>
          <p:nvPr/>
        </p:nvCxnSpPr>
        <p:spPr bwMode="auto">
          <a:xfrm rot="-5400000">
            <a:off x="5698331" y="3510757"/>
            <a:ext cx="411163" cy="215900"/>
          </a:xfrm>
          <a:prstGeom prst="bentConnector3">
            <a:avLst>
              <a:gd name="adj1" fmla="val 49806"/>
            </a:avLst>
          </a:prstGeom>
          <a:noFill/>
          <a:ln w="38100">
            <a:solidFill>
              <a:srgbClr val="00FF00"/>
            </a:solidFill>
            <a:miter lim="800000"/>
            <a:headEnd type="triangle" w="med" len="med"/>
            <a:tailEnd/>
          </a:ln>
        </p:spPr>
      </p:cxnSp>
      <p:cxnSp>
        <p:nvCxnSpPr>
          <p:cNvPr id="133194" name="AutoShape 74"/>
          <p:cNvCxnSpPr>
            <a:cxnSpLocks noChangeShapeType="1"/>
            <a:stCxn id="12383" idx="3"/>
          </p:cNvCxnSpPr>
          <p:nvPr/>
        </p:nvCxnSpPr>
        <p:spPr bwMode="auto">
          <a:xfrm>
            <a:off x="5795963" y="3836988"/>
            <a:ext cx="506412" cy="128587"/>
          </a:xfrm>
          <a:prstGeom prst="curvedConnector3">
            <a:avLst>
              <a:gd name="adj1" fmla="val 49843"/>
            </a:avLst>
          </a:prstGeom>
          <a:noFill/>
          <a:ln w="38100">
            <a:solidFill>
              <a:srgbClr val="00FF00"/>
            </a:solidFill>
            <a:round/>
            <a:headEnd/>
            <a:tailEnd type="triangle" w="med" len="med"/>
          </a:ln>
        </p:spPr>
      </p:cxnSp>
      <p:sp>
        <p:nvSpPr>
          <p:cNvPr id="12325" name="Line 75"/>
          <p:cNvSpPr>
            <a:spLocks noChangeShapeType="1"/>
          </p:cNvSpPr>
          <p:nvPr/>
        </p:nvSpPr>
        <p:spPr bwMode="auto">
          <a:xfrm flipV="1">
            <a:off x="5680075" y="2886075"/>
            <a:ext cx="0" cy="9001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96" name="Text Box 76"/>
          <p:cNvSpPr txBox="1">
            <a:spLocks noChangeArrowheads="1"/>
          </p:cNvSpPr>
          <p:nvPr/>
        </p:nvSpPr>
        <p:spPr bwMode="auto">
          <a:xfrm>
            <a:off x="6048375" y="3562350"/>
            <a:ext cx="1800225" cy="7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8000" tIns="10800" rIns="18000" bIns="1080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 b="0" dirty="0" err="1">
                <a:latin typeface="Times New Roman" pitchFamily="18" charset="0"/>
              </a:rPr>
              <a:t>Nước</a:t>
            </a:r>
            <a:r>
              <a:rPr lang="en-US" sz="2400" b="0" dirty="0">
                <a:latin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</a:rPr>
              <a:t>làm</a:t>
            </a:r>
            <a:r>
              <a:rPr lang="en-US" sz="2400" b="0" dirty="0">
                <a:latin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</a:rPr>
              <a:t>nguôị</a:t>
            </a:r>
            <a:endParaRPr lang="en-US" sz="2400" b="0" dirty="0">
              <a:latin typeface="Times New Roman" pitchFamily="18" charset="0"/>
            </a:endParaRPr>
          </a:p>
        </p:txBody>
      </p:sp>
      <p:sp>
        <p:nvSpPr>
          <p:cNvPr id="12328" name="Text Box 78"/>
          <p:cNvSpPr txBox="1">
            <a:spLocks noChangeArrowheads="1"/>
          </p:cNvSpPr>
          <p:nvPr/>
        </p:nvSpPr>
        <p:spPr bwMode="auto">
          <a:xfrm>
            <a:off x="3930650" y="3376613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 b="0" dirty="0">
                <a:latin typeface="Tahoma" pitchFamily="34" charset="0"/>
              </a:rPr>
              <a:t>A</a:t>
            </a:r>
          </a:p>
        </p:txBody>
      </p:sp>
      <p:sp useBgFill="1">
        <p:nvSpPr>
          <p:cNvPr id="12329" name="Rectangle 79"/>
          <p:cNvSpPr>
            <a:spLocks noChangeArrowheads="1"/>
          </p:cNvSpPr>
          <p:nvPr/>
        </p:nvSpPr>
        <p:spPr bwMode="auto">
          <a:xfrm>
            <a:off x="3232150" y="3721100"/>
            <a:ext cx="107950" cy="252413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0" name="Arc 80"/>
          <p:cNvSpPr>
            <a:spLocks/>
          </p:cNvSpPr>
          <p:nvPr/>
        </p:nvSpPr>
        <p:spPr bwMode="auto">
          <a:xfrm flipH="1">
            <a:off x="3289300" y="3757613"/>
            <a:ext cx="100013" cy="195262"/>
          </a:xfrm>
          <a:custGeom>
            <a:avLst/>
            <a:gdLst>
              <a:gd name="T0" fmla="*/ 63731 w 21600"/>
              <a:gd name="T1" fmla="*/ 0 h 33311"/>
              <a:gd name="T2" fmla="*/ 63629 w 21600"/>
              <a:gd name="T3" fmla="*/ 195262 h 33311"/>
              <a:gd name="T4" fmla="*/ 0 w 21600"/>
              <a:gd name="T5" fmla="*/ 97575 h 33311"/>
              <a:gd name="T6" fmla="*/ 0 60000 65536"/>
              <a:gd name="T7" fmla="*/ 0 60000 65536"/>
              <a:gd name="T8" fmla="*/ 0 60000 65536"/>
              <a:gd name="T9" fmla="*/ 0 w 21600"/>
              <a:gd name="T10" fmla="*/ 0 h 33311"/>
              <a:gd name="T11" fmla="*/ 21600 w 21600"/>
              <a:gd name="T12" fmla="*/ 33311 h 3331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3311" fill="none" extrusionOk="0">
                <a:moveTo>
                  <a:pt x="13764" y="-1"/>
                </a:moveTo>
                <a:cubicBezTo>
                  <a:pt x="18726" y="4103"/>
                  <a:pt x="21600" y="10206"/>
                  <a:pt x="21600" y="16646"/>
                </a:cubicBezTo>
                <a:cubicBezTo>
                  <a:pt x="21600" y="23095"/>
                  <a:pt x="18717" y="29207"/>
                  <a:pt x="13741" y="33310"/>
                </a:cubicBezTo>
              </a:path>
              <a:path w="21600" h="33311" stroke="0" extrusionOk="0">
                <a:moveTo>
                  <a:pt x="13764" y="-1"/>
                </a:moveTo>
                <a:cubicBezTo>
                  <a:pt x="18726" y="4103"/>
                  <a:pt x="21600" y="10206"/>
                  <a:pt x="21600" y="16646"/>
                </a:cubicBezTo>
                <a:cubicBezTo>
                  <a:pt x="21600" y="23095"/>
                  <a:pt x="18717" y="29207"/>
                  <a:pt x="13741" y="33310"/>
                </a:cubicBezTo>
                <a:lnTo>
                  <a:pt x="0" y="16646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" name="Group 81"/>
          <p:cNvGrpSpPr>
            <a:grpSpLocks/>
          </p:cNvGrpSpPr>
          <p:nvPr/>
        </p:nvGrpSpPr>
        <p:grpSpPr bwMode="auto">
          <a:xfrm flipH="1">
            <a:off x="2362200" y="3733800"/>
            <a:ext cx="936625" cy="252413"/>
            <a:chOff x="1088" y="2273"/>
            <a:chExt cx="590" cy="159"/>
          </a:xfrm>
        </p:grpSpPr>
        <p:sp>
          <p:nvSpPr>
            <p:cNvPr id="12384" name="Line 82"/>
            <p:cNvSpPr>
              <a:spLocks noChangeShapeType="1"/>
            </p:cNvSpPr>
            <p:nvPr/>
          </p:nvSpPr>
          <p:spPr bwMode="auto">
            <a:xfrm>
              <a:off x="1088" y="2273"/>
              <a:ext cx="54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85" name="Line 83"/>
            <p:cNvSpPr>
              <a:spLocks noChangeShapeType="1"/>
            </p:cNvSpPr>
            <p:nvPr/>
          </p:nvSpPr>
          <p:spPr bwMode="auto">
            <a:xfrm>
              <a:off x="1088" y="2432"/>
              <a:ext cx="54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86" name="Arc 84"/>
            <p:cNvSpPr>
              <a:spLocks/>
            </p:cNvSpPr>
            <p:nvPr/>
          </p:nvSpPr>
          <p:spPr bwMode="auto">
            <a:xfrm>
              <a:off x="1587" y="2273"/>
              <a:ext cx="91" cy="159"/>
            </a:xfrm>
            <a:custGeom>
              <a:avLst/>
              <a:gdLst>
                <a:gd name="T0" fmla="*/ 28 w 31405"/>
                <a:gd name="T1" fmla="*/ 0 h 43200"/>
                <a:gd name="T2" fmla="*/ 0 w 31405"/>
                <a:gd name="T3" fmla="*/ 150 h 43200"/>
                <a:gd name="T4" fmla="*/ 28 w 31405"/>
                <a:gd name="T5" fmla="*/ 80 h 43200"/>
                <a:gd name="T6" fmla="*/ 0 60000 65536"/>
                <a:gd name="T7" fmla="*/ 0 60000 65536"/>
                <a:gd name="T8" fmla="*/ 0 60000 65536"/>
                <a:gd name="T9" fmla="*/ 0 w 31405"/>
                <a:gd name="T10" fmla="*/ 0 h 43200"/>
                <a:gd name="T11" fmla="*/ 31405 w 31405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1405" h="43200" fill="none" extrusionOk="0">
                  <a:moveTo>
                    <a:pt x="9804" y="0"/>
                  </a:moveTo>
                  <a:cubicBezTo>
                    <a:pt x="21734" y="0"/>
                    <a:pt x="31405" y="9670"/>
                    <a:pt x="31405" y="21600"/>
                  </a:cubicBezTo>
                  <a:cubicBezTo>
                    <a:pt x="31405" y="33529"/>
                    <a:pt x="21734" y="43200"/>
                    <a:pt x="9805" y="43200"/>
                  </a:cubicBezTo>
                  <a:cubicBezTo>
                    <a:pt x="6396" y="43200"/>
                    <a:pt x="3037" y="42393"/>
                    <a:pt x="0" y="40846"/>
                  </a:cubicBezTo>
                </a:path>
                <a:path w="31405" h="43200" stroke="0" extrusionOk="0">
                  <a:moveTo>
                    <a:pt x="9804" y="0"/>
                  </a:moveTo>
                  <a:cubicBezTo>
                    <a:pt x="21734" y="0"/>
                    <a:pt x="31405" y="9670"/>
                    <a:pt x="31405" y="21600"/>
                  </a:cubicBezTo>
                  <a:cubicBezTo>
                    <a:pt x="31405" y="33529"/>
                    <a:pt x="21734" y="43200"/>
                    <a:pt x="9805" y="43200"/>
                  </a:cubicBezTo>
                  <a:cubicBezTo>
                    <a:pt x="6396" y="43200"/>
                    <a:pt x="3037" y="42393"/>
                    <a:pt x="0" y="40846"/>
                  </a:cubicBezTo>
                  <a:lnTo>
                    <a:pt x="9805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32" name="Line 85"/>
          <p:cNvSpPr>
            <a:spLocks noChangeShapeType="1"/>
          </p:cNvSpPr>
          <p:nvPr/>
        </p:nvSpPr>
        <p:spPr bwMode="auto">
          <a:xfrm flipV="1">
            <a:off x="2124075" y="3836988"/>
            <a:ext cx="1152525" cy="79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8" name="Group 86"/>
          <p:cNvGrpSpPr>
            <a:grpSpLocks/>
          </p:cNvGrpSpPr>
          <p:nvPr/>
        </p:nvGrpSpPr>
        <p:grpSpPr bwMode="auto">
          <a:xfrm>
            <a:off x="3959225" y="3714750"/>
            <a:ext cx="1836738" cy="287338"/>
            <a:chOff x="1497" y="2976"/>
            <a:chExt cx="1088" cy="182"/>
          </a:xfrm>
        </p:grpSpPr>
        <p:sp>
          <p:nvSpPr>
            <p:cNvPr id="12382" name="AutoShape 87" descr="Light upward diagonal"/>
            <p:cNvSpPr>
              <a:spLocks noChangeArrowheads="1"/>
            </p:cNvSpPr>
            <p:nvPr/>
          </p:nvSpPr>
          <p:spPr bwMode="auto">
            <a:xfrm flipH="1" flipV="1">
              <a:off x="1497" y="2976"/>
              <a:ext cx="204" cy="182"/>
            </a:xfrm>
            <a:prstGeom prst="rtTriangle">
              <a:avLst/>
            </a:prstGeom>
            <a:pattFill prst="ltUpDiag">
              <a:fgClr>
                <a:schemeClr val="accent2"/>
              </a:fgClr>
              <a:bgClr>
                <a:schemeClr val="bg1"/>
              </a:bgClr>
            </a:pattFill>
            <a:ln w="9525">
              <a:pattFill prst="ltUpDiag">
                <a:fgClr>
                  <a:srgbClr val="000000"/>
                </a:fgClr>
                <a:bgClr>
                  <a:srgbClr val="FFFFFF"/>
                </a:bgClr>
              </a:patt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3" name="Rectangle 88"/>
            <p:cNvSpPr>
              <a:spLocks noChangeArrowheads="1"/>
            </p:cNvSpPr>
            <p:nvPr/>
          </p:nvSpPr>
          <p:spPr bwMode="auto">
            <a:xfrm>
              <a:off x="1701" y="3031"/>
              <a:ext cx="884" cy="4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34" name="Line 89"/>
          <p:cNvSpPr>
            <a:spLocks noChangeShapeType="1"/>
          </p:cNvSpPr>
          <p:nvPr/>
        </p:nvSpPr>
        <p:spPr bwMode="auto">
          <a:xfrm flipV="1">
            <a:off x="2124075" y="2886075"/>
            <a:ext cx="0" cy="9588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9" name="Group 90"/>
          <p:cNvGrpSpPr>
            <a:grpSpLocks/>
          </p:cNvGrpSpPr>
          <p:nvPr/>
        </p:nvGrpSpPr>
        <p:grpSpPr bwMode="auto">
          <a:xfrm rot="5400000">
            <a:off x="3340100" y="3787775"/>
            <a:ext cx="288925" cy="142875"/>
            <a:chOff x="1202" y="2115"/>
            <a:chExt cx="635" cy="408"/>
          </a:xfrm>
        </p:grpSpPr>
        <p:grpSp>
          <p:nvGrpSpPr>
            <p:cNvPr id="10" name="Group 91"/>
            <p:cNvGrpSpPr>
              <a:grpSpLocks/>
            </p:cNvGrpSpPr>
            <p:nvPr/>
          </p:nvGrpSpPr>
          <p:grpSpPr bwMode="auto">
            <a:xfrm>
              <a:off x="1224" y="2115"/>
              <a:ext cx="590" cy="408"/>
              <a:chOff x="1224" y="1779"/>
              <a:chExt cx="817" cy="767"/>
            </a:xfrm>
          </p:grpSpPr>
          <p:sp>
            <p:nvSpPr>
              <p:cNvPr id="12378" name="Oval 92"/>
              <p:cNvSpPr>
                <a:spLocks noChangeArrowheads="1"/>
              </p:cNvSpPr>
              <p:nvPr/>
            </p:nvSpPr>
            <p:spPr bwMode="auto">
              <a:xfrm>
                <a:off x="1224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79" name="Oval 93"/>
              <p:cNvSpPr>
                <a:spLocks noChangeArrowheads="1"/>
              </p:cNvSpPr>
              <p:nvPr/>
            </p:nvSpPr>
            <p:spPr bwMode="auto">
              <a:xfrm>
                <a:off x="1678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80" name="Oval 94"/>
              <p:cNvSpPr>
                <a:spLocks noChangeArrowheads="1"/>
              </p:cNvSpPr>
              <p:nvPr/>
            </p:nvSpPr>
            <p:spPr bwMode="auto">
              <a:xfrm>
                <a:off x="1450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rgbClr val="FF33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 useBgFill="1">
            <p:nvSpPr>
              <p:cNvPr id="12381" name="Rectangle 95"/>
              <p:cNvSpPr>
                <a:spLocks noChangeArrowheads="1"/>
              </p:cNvSpPr>
              <p:nvPr/>
            </p:nvSpPr>
            <p:spPr bwMode="auto">
              <a:xfrm>
                <a:off x="1247" y="1779"/>
                <a:ext cx="771" cy="204"/>
              </a:xfrm>
              <a:prstGeom prst="rect">
                <a:avLst/>
              </a:prstGeom>
              <a:ln w="28575">
                <a:solidFill>
                  <a:srgbClr val="FF33C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 useBgFill="1">
          <p:nvSpPr>
            <p:cNvPr id="12374" name="Rectangle 96"/>
            <p:cNvSpPr>
              <a:spLocks noChangeArrowheads="1"/>
            </p:cNvSpPr>
            <p:nvPr/>
          </p:nvSpPr>
          <p:spPr bwMode="auto">
            <a:xfrm>
              <a:off x="1746" y="2160"/>
              <a:ext cx="91" cy="181"/>
            </a:xfrm>
            <a:prstGeom prst="rect">
              <a:avLst/>
            </a:prstGeom>
            <a:ln w="28575">
              <a:solidFill>
                <a:srgbClr val="FF33CC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375" name="Rectangle 97"/>
            <p:cNvSpPr>
              <a:spLocks noChangeArrowheads="1"/>
            </p:cNvSpPr>
            <p:nvPr/>
          </p:nvSpPr>
          <p:spPr bwMode="auto">
            <a:xfrm>
              <a:off x="1202" y="2165"/>
              <a:ext cx="91" cy="181"/>
            </a:xfrm>
            <a:prstGeom prst="rect">
              <a:avLst/>
            </a:prstGeom>
            <a:ln w="28575">
              <a:solidFill>
                <a:srgbClr val="FF33CC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76" name="Line 98"/>
            <p:cNvSpPr>
              <a:spLocks noChangeShapeType="1"/>
            </p:cNvSpPr>
            <p:nvPr/>
          </p:nvSpPr>
          <p:spPr bwMode="auto">
            <a:xfrm flipV="1">
              <a:off x="1224" y="2182"/>
              <a:ext cx="0" cy="158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77" name="Line 99"/>
            <p:cNvSpPr>
              <a:spLocks noChangeShapeType="1"/>
            </p:cNvSpPr>
            <p:nvPr/>
          </p:nvSpPr>
          <p:spPr bwMode="auto">
            <a:xfrm flipV="1">
              <a:off x="1814" y="2182"/>
              <a:ext cx="0" cy="158"/>
            </a:xfrm>
            <a:prstGeom prst="line">
              <a:avLst/>
            </a:prstGeom>
            <a:noFill/>
            <a:ln w="28575">
              <a:solidFill>
                <a:srgbClr val="FF33CC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336" name="Line 100"/>
          <p:cNvSpPr>
            <a:spLocks noChangeShapeType="1"/>
          </p:cNvSpPr>
          <p:nvPr/>
        </p:nvSpPr>
        <p:spPr bwMode="auto">
          <a:xfrm>
            <a:off x="3419475" y="2670175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37" name="Line 101"/>
          <p:cNvSpPr>
            <a:spLocks noChangeShapeType="1"/>
          </p:cNvSpPr>
          <p:nvPr/>
        </p:nvSpPr>
        <p:spPr bwMode="auto">
          <a:xfrm>
            <a:off x="3419475" y="2706688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38" name="Line 102"/>
          <p:cNvSpPr>
            <a:spLocks noChangeShapeType="1"/>
          </p:cNvSpPr>
          <p:nvPr/>
        </p:nvSpPr>
        <p:spPr bwMode="auto">
          <a:xfrm>
            <a:off x="3248025" y="2433638"/>
            <a:ext cx="2079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39" name="Line 103"/>
          <p:cNvSpPr>
            <a:spLocks noChangeShapeType="1"/>
          </p:cNvSpPr>
          <p:nvPr/>
        </p:nvSpPr>
        <p:spPr bwMode="auto">
          <a:xfrm flipV="1">
            <a:off x="3527425" y="3498850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40" name="Line 104"/>
          <p:cNvSpPr>
            <a:spLocks noChangeShapeType="1"/>
          </p:cNvSpPr>
          <p:nvPr/>
        </p:nvSpPr>
        <p:spPr bwMode="auto">
          <a:xfrm flipV="1">
            <a:off x="3527425" y="39957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41" name="Line 105"/>
          <p:cNvSpPr>
            <a:spLocks noChangeShapeType="1"/>
          </p:cNvSpPr>
          <p:nvPr/>
        </p:nvSpPr>
        <p:spPr bwMode="auto">
          <a:xfrm flipH="1">
            <a:off x="2916238" y="3498850"/>
            <a:ext cx="6111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2342" name="Text Box 106"/>
          <p:cNvSpPr txBox="1">
            <a:spLocks noChangeArrowheads="1"/>
          </p:cNvSpPr>
          <p:nvPr/>
        </p:nvSpPr>
        <p:spPr bwMode="auto">
          <a:xfrm>
            <a:off x="2667000" y="3276600"/>
            <a:ext cx="288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latin typeface="Tahoma" pitchFamily="34" charset="0"/>
              </a:rPr>
              <a:t>F</a:t>
            </a:r>
          </a:p>
        </p:txBody>
      </p:sp>
      <p:sp>
        <p:nvSpPr>
          <p:cNvPr id="12343" name="Line 107"/>
          <p:cNvSpPr>
            <a:spLocks noChangeShapeType="1"/>
          </p:cNvSpPr>
          <p:nvPr/>
        </p:nvSpPr>
        <p:spPr bwMode="auto">
          <a:xfrm flipH="1">
            <a:off x="2916238" y="4211638"/>
            <a:ext cx="6111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2344" name="Text Box 108"/>
          <p:cNvSpPr txBox="1">
            <a:spLocks noChangeArrowheads="1"/>
          </p:cNvSpPr>
          <p:nvPr/>
        </p:nvSpPr>
        <p:spPr bwMode="auto">
          <a:xfrm>
            <a:off x="2667000" y="4114800"/>
            <a:ext cx="6524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latin typeface="Tahoma" pitchFamily="34" charset="0"/>
              </a:rPr>
              <a:t>F’</a:t>
            </a:r>
          </a:p>
        </p:txBody>
      </p:sp>
      <p:sp>
        <p:nvSpPr>
          <p:cNvPr id="133229" name="Oval 109"/>
          <p:cNvSpPr>
            <a:spLocks noChangeArrowheads="1"/>
          </p:cNvSpPr>
          <p:nvPr/>
        </p:nvSpPr>
        <p:spPr bwMode="auto">
          <a:xfrm>
            <a:off x="3529013" y="3808413"/>
            <a:ext cx="36512" cy="365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30" name="Oval 110"/>
          <p:cNvSpPr>
            <a:spLocks noChangeArrowheads="1"/>
          </p:cNvSpPr>
          <p:nvPr/>
        </p:nvSpPr>
        <p:spPr bwMode="auto">
          <a:xfrm>
            <a:off x="3600450" y="3736975"/>
            <a:ext cx="36513" cy="365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31" name="Oval 111"/>
          <p:cNvSpPr>
            <a:spLocks noChangeArrowheads="1"/>
          </p:cNvSpPr>
          <p:nvPr/>
        </p:nvSpPr>
        <p:spPr bwMode="auto">
          <a:xfrm>
            <a:off x="3600450" y="3844925"/>
            <a:ext cx="36513" cy="365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32" name="Oval 112"/>
          <p:cNvSpPr>
            <a:spLocks noChangeArrowheads="1"/>
          </p:cNvSpPr>
          <p:nvPr/>
        </p:nvSpPr>
        <p:spPr bwMode="auto">
          <a:xfrm>
            <a:off x="3600450" y="3952875"/>
            <a:ext cx="36513" cy="365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33" name="Line 113"/>
          <p:cNvSpPr>
            <a:spLocks noChangeShapeType="1"/>
          </p:cNvSpPr>
          <p:nvPr/>
        </p:nvSpPr>
        <p:spPr bwMode="auto">
          <a:xfrm flipH="1">
            <a:off x="3470275" y="3851275"/>
            <a:ext cx="64770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4" name="Line 114"/>
          <p:cNvSpPr>
            <a:spLocks noChangeShapeType="1"/>
          </p:cNvSpPr>
          <p:nvPr/>
        </p:nvSpPr>
        <p:spPr bwMode="auto">
          <a:xfrm flipH="1">
            <a:off x="3621088" y="3859213"/>
            <a:ext cx="503237" cy="7556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5" name="Line 115"/>
          <p:cNvSpPr>
            <a:spLocks noChangeShapeType="1"/>
          </p:cNvSpPr>
          <p:nvPr/>
        </p:nvSpPr>
        <p:spPr bwMode="auto">
          <a:xfrm flipH="1">
            <a:off x="3757613" y="3865563"/>
            <a:ext cx="360362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6" name="Line 116"/>
          <p:cNvSpPr>
            <a:spLocks noChangeShapeType="1"/>
          </p:cNvSpPr>
          <p:nvPr/>
        </p:nvSpPr>
        <p:spPr bwMode="auto">
          <a:xfrm flipH="1">
            <a:off x="3887788" y="3851275"/>
            <a:ext cx="231775" cy="8715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7" name="Line 117"/>
          <p:cNvSpPr>
            <a:spLocks noChangeShapeType="1"/>
          </p:cNvSpPr>
          <p:nvPr/>
        </p:nvSpPr>
        <p:spPr bwMode="auto">
          <a:xfrm flipH="1">
            <a:off x="4067175" y="3844925"/>
            <a:ext cx="58738" cy="8778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8" name="Line 118"/>
          <p:cNvSpPr>
            <a:spLocks noChangeShapeType="1"/>
          </p:cNvSpPr>
          <p:nvPr/>
        </p:nvSpPr>
        <p:spPr bwMode="auto">
          <a:xfrm>
            <a:off x="4133850" y="3865563"/>
            <a:ext cx="77788" cy="857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9" name="Line 119"/>
          <p:cNvSpPr>
            <a:spLocks noChangeShapeType="1"/>
          </p:cNvSpPr>
          <p:nvPr/>
        </p:nvSpPr>
        <p:spPr bwMode="auto">
          <a:xfrm>
            <a:off x="4140200" y="3851275"/>
            <a:ext cx="215900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40" name="WordArt 120"/>
          <p:cNvSpPr>
            <a:spLocks noChangeArrowheads="1" noChangeShapeType="1" noTextEdit="1"/>
          </p:cNvSpPr>
          <p:nvPr/>
        </p:nvSpPr>
        <p:spPr bwMode="auto">
          <a:xfrm rot="480284">
            <a:off x="3456549" y="4718207"/>
            <a:ext cx="1038225" cy="46831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Times New Roman"/>
                <a:cs typeface="Times New Roman"/>
              </a:rPr>
              <a:t>Tia X</a:t>
            </a:r>
          </a:p>
        </p:txBody>
      </p:sp>
      <p:sp>
        <p:nvSpPr>
          <p:cNvPr id="12357" name="Text Box 121"/>
          <p:cNvSpPr txBox="1">
            <a:spLocks noChangeArrowheads="1"/>
          </p:cNvSpPr>
          <p:nvPr/>
        </p:nvSpPr>
        <p:spPr bwMode="auto">
          <a:xfrm>
            <a:off x="2895600" y="3581400"/>
            <a:ext cx="381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0" dirty="0">
                <a:latin typeface="Tahoma" pitchFamily="34" charset="0"/>
              </a:rPr>
              <a:t>K</a:t>
            </a:r>
          </a:p>
        </p:txBody>
      </p:sp>
      <p:sp>
        <p:nvSpPr>
          <p:cNvPr id="133242" name="Oval 122"/>
          <p:cNvSpPr>
            <a:spLocks noChangeArrowheads="1"/>
          </p:cNvSpPr>
          <p:nvPr/>
        </p:nvSpPr>
        <p:spPr bwMode="auto">
          <a:xfrm>
            <a:off x="3527425" y="3894138"/>
            <a:ext cx="36513" cy="365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43" name="Oval 123"/>
          <p:cNvSpPr>
            <a:spLocks noChangeArrowheads="1"/>
          </p:cNvSpPr>
          <p:nvPr/>
        </p:nvSpPr>
        <p:spPr bwMode="auto">
          <a:xfrm>
            <a:off x="3527425" y="3751263"/>
            <a:ext cx="36513" cy="365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" name="Group 124"/>
          <p:cNvGrpSpPr>
            <a:grpSpLocks/>
          </p:cNvGrpSpPr>
          <p:nvPr/>
        </p:nvGrpSpPr>
        <p:grpSpPr bwMode="auto">
          <a:xfrm rot="5400000">
            <a:off x="3332163" y="3787775"/>
            <a:ext cx="288925" cy="142875"/>
            <a:chOff x="1202" y="2115"/>
            <a:chExt cx="635" cy="408"/>
          </a:xfrm>
        </p:grpSpPr>
        <p:grpSp>
          <p:nvGrpSpPr>
            <p:cNvPr id="12" name="Group 125"/>
            <p:cNvGrpSpPr>
              <a:grpSpLocks/>
            </p:cNvGrpSpPr>
            <p:nvPr/>
          </p:nvGrpSpPr>
          <p:grpSpPr bwMode="auto">
            <a:xfrm>
              <a:off x="1224" y="2115"/>
              <a:ext cx="590" cy="408"/>
              <a:chOff x="1224" y="1779"/>
              <a:chExt cx="817" cy="767"/>
            </a:xfrm>
          </p:grpSpPr>
          <p:sp>
            <p:nvSpPr>
              <p:cNvPr id="12369" name="Oval 126"/>
              <p:cNvSpPr>
                <a:spLocks noChangeArrowheads="1"/>
              </p:cNvSpPr>
              <p:nvPr/>
            </p:nvSpPr>
            <p:spPr bwMode="auto">
              <a:xfrm>
                <a:off x="1224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70" name="Oval 127"/>
              <p:cNvSpPr>
                <a:spLocks noChangeArrowheads="1"/>
              </p:cNvSpPr>
              <p:nvPr/>
            </p:nvSpPr>
            <p:spPr bwMode="auto">
              <a:xfrm>
                <a:off x="1678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71" name="Oval 128"/>
              <p:cNvSpPr>
                <a:spLocks noChangeArrowheads="1"/>
              </p:cNvSpPr>
              <p:nvPr/>
            </p:nvSpPr>
            <p:spPr bwMode="auto">
              <a:xfrm>
                <a:off x="1450" y="1911"/>
                <a:ext cx="363" cy="635"/>
              </a:xfrm>
              <a:prstGeom prst="ellips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 useBgFill="1">
            <p:nvSpPr>
              <p:cNvPr id="12372" name="Rectangle 129"/>
              <p:cNvSpPr>
                <a:spLocks noChangeArrowheads="1"/>
              </p:cNvSpPr>
              <p:nvPr/>
            </p:nvSpPr>
            <p:spPr bwMode="auto">
              <a:xfrm>
                <a:off x="1247" y="1779"/>
                <a:ext cx="771" cy="204"/>
              </a:xfrm>
              <a:prstGeom prst="rect">
                <a:avLst/>
              </a:prstGeom>
              <a:ln w="28575">
                <a:solidFill>
                  <a:srgbClr val="FF66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 useBgFill="1">
          <p:nvSpPr>
            <p:cNvPr id="12365" name="Rectangle 130"/>
            <p:cNvSpPr>
              <a:spLocks noChangeArrowheads="1"/>
            </p:cNvSpPr>
            <p:nvPr/>
          </p:nvSpPr>
          <p:spPr bwMode="auto">
            <a:xfrm>
              <a:off x="1746" y="2160"/>
              <a:ext cx="91" cy="181"/>
            </a:xfrm>
            <a:prstGeom prst="rect">
              <a:avLst/>
            </a:prstGeom>
            <a:ln w="28575">
              <a:solidFill>
                <a:srgbClr val="FF66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 useBgFill="1">
          <p:nvSpPr>
            <p:cNvPr id="12366" name="Rectangle 131"/>
            <p:cNvSpPr>
              <a:spLocks noChangeArrowheads="1"/>
            </p:cNvSpPr>
            <p:nvPr/>
          </p:nvSpPr>
          <p:spPr bwMode="auto">
            <a:xfrm>
              <a:off x="1202" y="2165"/>
              <a:ext cx="91" cy="181"/>
            </a:xfrm>
            <a:prstGeom prst="rect">
              <a:avLst/>
            </a:prstGeom>
            <a:ln w="28575">
              <a:solidFill>
                <a:srgbClr val="FF66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67" name="Line 132"/>
            <p:cNvSpPr>
              <a:spLocks noChangeShapeType="1"/>
            </p:cNvSpPr>
            <p:nvPr/>
          </p:nvSpPr>
          <p:spPr bwMode="auto">
            <a:xfrm flipV="1">
              <a:off x="1224" y="2182"/>
              <a:ext cx="0" cy="158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68" name="Line 133"/>
            <p:cNvSpPr>
              <a:spLocks noChangeShapeType="1"/>
            </p:cNvSpPr>
            <p:nvPr/>
          </p:nvSpPr>
          <p:spPr bwMode="auto">
            <a:xfrm flipV="1">
              <a:off x="1814" y="2182"/>
              <a:ext cx="0" cy="158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254" name="Text Box 134"/>
          <p:cNvSpPr txBox="1">
            <a:spLocks noChangeArrowheads="1"/>
          </p:cNvSpPr>
          <p:nvPr/>
        </p:nvSpPr>
        <p:spPr bwMode="auto">
          <a:xfrm>
            <a:off x="1727200" y="5189538"/>
            <a:ext cx="48244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0">
                <a:solidFill>
                  <a:srgbClr val="FF33CC"/>
                </a:solidFill>
                <a:latin typeface="Times New Roman" pitchFamily="18" charset="0"/>
              </a:rPr>
              <a:t>Ống Cu-lít-giơ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85185E-6 L 0.03593 -0.00185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33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33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33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33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33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33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33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3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06358E-6 L 0.05312 0.00485 " pathEditMode="relative" rAng="0" ptsTypes="AA">
                                      <p:cBhvr>
                                        <p:cTn id="29" dur="300" fill="hold"/>
                                        <p:tgtEl>
                                          <p:spTgt spid="1332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3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31214E-6 L 0.04531 0.01526 " pathEditMode="relative" rAng="0" ptsTypes="AA">
                                      <p:cBhvr>
                                        <p:cTn id="31" dur="300" fill="hold"/>
                                        <p:tgtEl>
                                          <p:spTgt spid="133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" y="8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3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5549E-6 L 0.05312 -0.00046 " pathEditMode="relative" rAng="0" ptsTypes="AA">
                                      <p:cBhvr>
                                        <p:cTn id="33" dur="300" fill="hold"/>
                                        <p:tgtEl>
                                          <p:spTgt spid="133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3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60116E-6 L 0.04913 -0.01619 " pathEditMode="relative" rAng="0" ptsTypes="AA">
                                      <p:cBhvr>
                                        <p:cTn id="35" dur="300" fill="hold"/>
                                        <p:tgtEl>
                                          <p:spTgt spid="133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48555E-6 L 0.06111 -0.00763 " pathEditMode="relative" rAng="0" ptsTypes="AA">
                                      <p:cBhvr>
                                        <p:cTn id="37" dur="300" fill="hold"/>
                                        <p:tgtEl>
                                          <p:spTgt spid="133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" y="-4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63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23699E-6 L 0.05712 0.01318 " pathEditMode="relative" rAng="0" ptsTypes="AA">
                                      <p:cBhvr>
                                        <p:cTn id="39" dur="300" fill="hold"/>
                                        <p:tgtEl>
                                          <p:spTgt spid="133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" y="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8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300"/>
                                        <p:tgtEl>
                                          <p:spTgt spid="133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300"/>
                                        <p:tgtEl>
                                          <p:spTgt spid="13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300"/>
                                        <p:tgtEl>
                                          <p:spTgt spid="13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300"/>
                                        <p:tgtEl>
                                          <p:spTgt spid="133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300"/>
                                        <p:tgtEl>
                                          <p:spTgt spid="133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300"/>
                                        <p:tgtEl>
                                          <p:spTgt spid="133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300"/>
                                        <p:tgtEl>
                                          <p:spTgt spid="133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33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13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3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3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1332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1332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332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332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"/>
                                        <p:tgtEl>
                                          <p:spTgt spid="1332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2" grpId="0" animBg="1"/>
      <p:bldP spid="133196" grpId="0"/>
      <p:bldP spid="133229" grpId="0" animBg="1"/>
      <p:bldP spid="133229" grpId="1" animBg="1"/>
      <p:bldP spid="133230" grpId="0" animBg="1"/>
      <p:bldP spid="133230" grpId="1" animBg="1"/>
      <p:bldP spid="133231" grpId="0" animBg="1"/>
      <p:bldP spid="133231" grpId="1" animBg="1"/>
      <p:bldP spid="133232" grpId="0" animBg="1"/>
      <p:bldP spid="133232" grpId="1" animBg="1"/>
      <p:bldP spid="133233" grpId="0" animBg="1"/>
      <p:bldP spid="133234" grpId="0" animBg="1"/>
      <p:bldP spid="133235" grpId="0" animBg="1"/>
      <p:bldP spid="133236" grpId="0" animBg="1"/>
      <p:bldP spid="133237" grpId="0" animBg="1"/>
      <p:bldP spid="133238" grpId="0" animBg="1"/>
      <p:bldP spid="133239" grpId="0" animBg="1"/>
      <p:bldP spid="133240" grpId="0" animBg="1"/>
      <p:bldP spid="133242" grpId="0" animBg="1"/>
      <p:bldP spid="133242" grpId="1" animBg="1"/>
      <p:bldP spid="133243" grpId="0" animBg="1"/>
      <p:bldP spid="133243" grpId="1" animBg="1"/>
      <p:bldP spid="133254" grpId="0"/>
      <p:bldP spid="13325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/>
          <a:lstStyle/>
          <a:p>
            <a:pPr algn="l">
              <a:spcBef>
                <a:spcPct val="50000"/>
              </a:spcBef>
              <a:defRPr/>
            </a:pPr>
            <a:r>
              <a:rPr lang="en-US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/>
            </a:r>
            <a:br>
              <a:rPr lang="en-US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n-US" sz="3200" u="sng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Hoạt</a:t>
            </a:r>
            <a:r>
              <a:rPr lang="en-US" sz="32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200" u="sng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động</a:t>
            </a:r>
            <a:r>
              <a:rPr lang="en-US" sz="32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:</a:t>
            </a:r>
            <a:r>
              <a:rPr lang="en-US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/>
            </a:r>
            <a:br>
              <a:rPr lang="en-US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2CBEC-B3F0-4C3E-8A1F-DFDD236E0141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ext Box 137"/>
          <p:cNvSpPr txBox="1">
            <a:spLocks noChangeArrowheads="1"/>
          </p:cNvSpPr>
          <p:nvPr/>
        </p:nvSpPr>
        <p:spPr bwMode="auto">
          <a:xfrm>
            <a:off x="533400" y="1143000"/>
            <a:ext cx="7239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0000FF"/>
                </a:solidFill>
              </a:rPr>
              <a:t>Đặt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vào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giữa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anốt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và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catốt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một</a:t>
            </a:r>
            <a:r>
              <a:rPr lang="en-US" dirty="0">
                <a:solidFill>
                  <a:srgbClr val="0000FF"/>
                </a:solidFill>
              </a:rPr>
              <a:t> </a:t>
            </a:r>
            <a:r>
              <a:rPr lang="en-US" dirty="0" err="1">
                <a:solidFill>
                  <a:srgbClr val="0000FF"/>
                </a:solidFill>
              </a:rPr>
              <a:t>hiệu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điện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thế</a:t>
            </a:r>
            <a:r>
              <a:rPr lang="en-US" dirty="0">
                <a:solidFill>
                  <a:srgbClr val="0000FF"/>
                </a:solidFill>
              </a:rPr>
              <a:t>  (</a:t>
            </a:r>
            <a:r>
              <a:rPr lang="en-US" dirty="0" err="1">
                <a:solidFill>
                  <a:srgbClr val="0000FF"/>
                </a:solidFill>
              </a:rPr>
              <a:t>khoảng</a:t>
            </a:r>
            <a:r>
              <a:rPr lang="en-US" dirty="0">
                <a:solidFill>
                  <a:srgbClr val="0000FF"/>
                </a:solidFill>
              </a:rPr>
              <a:t> </a:t>
            </a:r>
            <a:r>
              <a:rPr lang="en-US" dirty="0" err="1">
                <a:solidFill>
                  <a:srgbClr val="0000FF"/>
                </a:solidFill>
              </a:rPr>
              <a:t>vài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chục</a:t>
            </a:r>
            <a:r>
              <a:rPr lang="en-US" dirty="0">
                <a:solidFill>
                  <a:srgbClr val="0000FF"/>
                </a:solidFill>
              </a:rPr>
              <a:t> kV) </a:t>
            </a:r>
            <a:r>
              <a:rPr lang="en-US" dirty="0" err="1">
                <a:solidFill>
                  <a:srgbClr val="0000FF"/>
                </a:solidFill>
              </a:rPr>
              <a:t>thì</a:t>
            </a:r>
            <a:r>
              <a:rPr lang="en-US" dirty="0">
                <a:solidFill>
                  <a:srgbClr val="0000FF"/>
                </a:solidFill>
              </a:rPr>
              <a:t> electron </a:t>
            </a:r>
            <a:r>
              <a:rPr lang="en-US" dirty="0" err="1">
                <a:solidFill>
                  <a:srgbClr val="0000FF"/>
                </a:solidFill>
              </a:rPr>
              <a:t>bứt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ra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từ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catốt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được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tăng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tốc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trong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điện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trường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mạnh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đến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đập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vào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</a:rPr>
              <a:t>A </a:t>
            </a:r>
            <a:r>
              <a:rPr lang="en-US" dirty="0" err="1" smtClean="0">
                <a:solidFill>
                  <a:srgbClr val="0000FF"/>
                </a:solidFill>
              </a:rPr>
              <a:t>làm</a:t>
            </a:r>
            <a:r>
              <a:rPr lang="en-US" dirty="0" smtClean="0">
                <a:solidFill>
                  <a:srgbClr val="0000FF"/>
                </a:solidFill>
              </a:rPr>
              <a:t> A </a:t>
            </a:r>
            <a:r>
              <a:rPr lang="en-US" dirty="0" err="1" smtClean="0">
                <a:solidFill>
                  <a:srgbClr val="0000FF"/>
                </a:solidFill>
              </a:rPr>
              <a:t>phát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ra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tia</a:t>
            </a:r>
            <a:r>
              <a:rPr lang="en-US" dirty="0">
                <a:solidFill>
                  <a:srgbClr val="0000FF"/>
                </a:solidFill>
              </a:rPr>
              <a:t> X.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AG00317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34548" y="2338088"/>
            <a:ext cx="183515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AutoShape 3"/>
          <p:cNvSpPr>
            <a:spLocks noChangeArrowheads="1"/>
          </p:cNvSpPr>
          <p:nvPr/>
        </p:nvSpPr>
        <p:spPr bwMode="auto">
          <a:xfrm>
            <a:off x="2286000" y="381000"/>
            <a:ext cx="6553200" cy="4953000"/>
          </a:xfrm>
          <a:prstGeom prst="cloudCallout">
            <a:avLst>
              <a:gd name="adj1" fmla="val -50454"/>
              <a:gd name="adj2" fmla="val 48685"/>
            </a:avLst>
          </a:prstGeom>
          <a:solidFill>
            <a:srgbClr val="CCFF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lang="en-US" sz="4000" b="1" dirty="0" smtClean="0">
              <a:solidFill>
                <a:srgbClr val="C00000"/>
              </a:solidFill>
            </a:endParaRPr>
          </a:p>
          <a:p>
            <a:pPr algn="ctr" eaLnBrk="0" hangingPunct="0"/>
            <a:r>
              <a:rPr lang="en-US" sz="4000" b="1" dirty="0" err="1" smtClean="0">
                <a:solidFill>
                  <a:schemeClr val="tx1"/>
                </a:solidFill>
              </a:rPr>
              <a:t>Vậy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>
                <a:solidFill>
                  <a:schemeClr val="tx1"/>
                </a:solidFill>
              </a:rPr>
              <a:t>tia</a:t>
            </a:r>
            <a:r>
              <a:rPr lang="en-US" sz="4000" b="1" dirty="0">
                <a:solidFill>
                  <a:schemeClr val="tx1"/>
                </a:solidFill>
              </a:rPr>
              <a:t> X </a:t>
            </a:r>
            <a:r>
              <a:rPr lang="en-US" sz="4000" b="1" dirty="0" err="1" smtClean="0">
                <a:solidFill>
                  <a:schemeClr val="tx1"/>
                </a:solidFill>
              </a:rPr>
              <a:t>có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>
                <a:solidFill>
                  <a:schemeClr val="tx1"/>
                </a:solidFill>
              </a:rPr>
              <a:t>bản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chất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và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những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tính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>
                <a:solidFill>
                  <a:schemeClr val="tx1"/>
                </a:solidFill>
              </a:rPr>
              <a:t>chất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r>
              <a:rPr lang="en-US" sz="4000" b="1" dirty="0" err="1">
                <a:solidFill>
                  <a:schemeClr val="tx1"/>
                </a:solidFill>
              </a:rPr>
              <a:t>nào</a:t>
            </a:r>
            <a:r>
              <a:rPr lang="en-US" sz="4000" b="1" dirty="0">
                <a:solidFill>
                  <a:schemeClr val="tx1"/>
                </a:solidFill>
              </a:rPr>
              <a:t>? 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ctr" eaLnBrk="0" hangingPunct="0"/>
            <a:endParaRPr lang="en-US" sz="2800" b="1" i="1" dirty="0" smtClean="0">
              <a:solidFill>
                <a:schemeClr val="tx1"/>
              </a:solidFill>
            </a:endParaRPr>
          </a:p>
        </p:txBody>
      </p:sp>
      <p:pic>
        <p:nvPicPr>
          <p:cNvPr id="4" name="Picture 18" descr="Cau hoi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027" y="457200"/>
            <a:ext cx="2368550" cy="189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8143" y="80781"/>
            <a:ext cx="88210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3.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Bản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và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Tính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của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X</a:t>
            </a:r>
            <a:endParaRPr lang="vi-VN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endParaRPr lang="vi-VN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8600" y="457200"/>
            <a:ext cx="89154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a. </a:t>
            </a:r>
            <a:r>
              <a:rPr lang="en-US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Bản</a:t>
            </a: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:</a:t>
            </a:r>
          </a:p>
          <a:p>
            <a:pPr marL="514350" lvl="0" indent="-51435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	</a:t>
            </a:r>
            <a:r>
              <a:rPr lang="en-US" dirty="0" smtClean="0">
                <a:solidFill>
                  <a:srgbClr val="0070C0"/>
                </a:solidFill>
              </a:rPr>
              <a:t> Tia X ( Tia </a:t>
            </a:r>
            <a:r>
              <a:rPr lang="en-US" dirty="0" err="1" smtClean="0">
                <a:solidFill>
                  <a:srgbClr val="0070C0"/>
                </a:solidFill>
              </a:rPr>
              <a:t>Rơn</a:t>
            </a:r>
            <a:r>
              <a:rPr lang="en-US" dirty="0" smtClean="0">
                <a:solidFill>
                  <a:srgbClr val="0070C0"/>
                </a:solidFill>
              </a:rPr>
              <a:t>- </a:t>
            </a:r>
            <a:r>
              <a:rPr lang="en-US" dirty="0" err="1" smtClean="0">
                <a:solidFill>
                  <a:srgbClr val="0070C0"/>
                </a:solidFill>
              </a:rPr>
              <a:t>ghen</a:t>
            </a:r>
            <a:r>
              <a:rPr lang="en-US" dirty="0" smtClean="0">
                <a:solidFill>
                  <a:srgbClr val="0070C0"/>
                </a:solidFill>
              </a:rPr>
              <a:t> ) </a:t>
            </a:r>
            <a:r>
              <a:rPr lang="en-US" dirty="0" err="1" smtClean="0">
                <a:solidFill>
                  <a:srgbClr val="0070C0"/>
                </a:solidFill>
              </a:rPr>
              <a:t>là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bức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xạ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điện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từ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có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bước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sóng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từ</a:t>
            </a:r>
            <a:r>
              <a:rPr lang="en-US" dirty="0" smtClean="0">
                <a:solidFill>
                  <a:srgbClr val="0070C0"/>
                </a:solidFill>
              </a:rPr>
              <a:t> 10</a:t>
            </a:r>
            <a:r>
              <a:rPr lang="en-US" baseline="30000" dirty="0" smtClean="0">
                <a:solidFill>
                  <a:srgbClr val="0070C0"/>
                </a:solidFill>
              </a:rPr>
              <a:t>-11</a:t>
            </a:r>
            <a:r>
              <a:rPr lang="en-US" dirty="0" smtClean="0">
                <a:solidFill>
                  <a:srgbClr val="0070C0"/>
                </a:solidFill>
              </a:rPr>
              <a:t>m </a:t>
            </a:r>
            <a:r>
              <a:rPr lang="en-US" dirty="0" err="1" smtClean="0">
                <a:solidFill>
                  <a:srgbClr val="0070C0"/>
                </a:solidFill>
              </a:rPr>
              <a:t>đến</a:t>
            </a:r>
            <a:r>
              <a:rPr lang="en-US" dirty="0" smtClean="0">
                <a:solidFill>
                  <a:srgbClr val="0070C0"/>
                </a:solidFill>
              </a:rPr>
              <a:t> 10</a:t>
            </a:r>
            <a:r>
              <a:rPr lang="en-US" baseline="30000" dirty="0" smtClean="0">
                <a:solidFill>
                  <a:srgbClr val="0070C0"/>
                </a:solidFill>
              </a:rPr>
              <a:t>-8</a:t>
            </a:r>
            <a:r>
              <a:rPr lang="en-US" dirty="0" smtClean="0">
                <a:solidFill>
                  <a:srgbClr val="0070C0"/>
                </a:solidFill>
              </a:rPr>
              <a:t> m</a:t>
            </a:r>
          </a:p>
          <a:p>
            <a:pPr marL="514350" lvl="0" indent="-51435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b. </a:t>
            </a:r>
            <a:r>
              <a:rPr lang="en-US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Tính</a:t>
            </a: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: </a:t>
            </a:r>
          </a:p>
          <a:p>
            <a:pPr marL="514350" indent="-514350">
              <a:spcAft>
                <a:spcPts val="0"/>
              </a:spcAft>
              <a:tabLst>
                <a:tab pos="457200" algn="l"/>
              </a:tabLst>
            </a:pPr>
            <a:r>
              <a:rPr lang="en-US" dirty="0" smtClean="0">
                <a:solidFill>
                  <a:srgbClr val="0070C0"/>
                </a:solidFill>
              </a:rPr>
              <a:t>* Tia X </a:t>
            </a:r>
            <a:r>
              <a:rPr lang="en-US" dirty="0" err="1" smtClean="0">
                <a:solidFill>
                  <a:srgbClr val="0070C0"/>
                </a:solidFill>
              </a:rPr>
              <a:t>có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khả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năng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hlinkClick r:id="rId2" action="ppaction://hlinksldjump"/>
              </a:rPr>
              <a:t>đâm</a:t>
            </a:r>
            <a:r>
              <a:rPr lang="en-US" b="1" dirty="0" smtClean="0">
                <a:solidFill>
                  <a:srgbClr val="0070C0"/>
                </a:solidFill>
                <a:hlinkClick r:id="rId2" action="ppaction://hlinksldjump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hlinkClick r:id="rId2" action="ppaction://hlinksldjump"/>
              </a:rPr>
              <a:t>xuyên</a:t>
            </a:r>
            <a:r>
              <a:rPr lang="en-US" dirty="0" smtClean="0">
                <a:solidFill>
                  <a:srgbClr val="0070C0"/>
                </a:solidFill>
              </a:rPr>
              <a:t>. Tia X </a:t>
            </a:r>
            <a:r>
              <a:rPr lang="en-US" dirty="0" err="1" smtClean="0">
                <a:solidFill>
                  <a:srgbClr val="0070C0"/>
                </a:solidFill>
              </a:rPr>
              <a:t>có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bước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sóng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càng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nhỏ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thì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khả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năng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đâm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xuyên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càng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lớn</a:t>
            </a:r>
            <a:r>
              <a:rPr lang="en-US" dirty="0" smtClean="0">
                <a:solidFill>
                  <a:srgbClr val="0070C0"/>
                </a:solidFill>
              </a:rPr>
              <a:t> .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70C0"/>
                </a:solidFill>
              </a:rPr>
              <a:t>* Tia X </a:t>
            </a:r>
            <a:r>
              <a:rPr lang="en-US" dirty="0" err="1" smtClean="0">
                <a:solidFill>
                  <a:srgbClr val="0070C0"/>
                </a:solidFill>
              </a:rPr>
              <a:t>có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tác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dụng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làm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hlinkClick r:id="rId3" action="ppaction://hlinksldjump"/>
              </a:rPr>
              <a:t>phát</a:t>
            </a:r>
            <a:r>
              <a:rPr lang="en-US" b="1" dirty="0" smtClean="0">
                <a:solidFill>
                  <a:srgbClr val="0070C0"/>
                </a:solidFill>
                <a:hlinkClick r:id="rId3" action="ppaction://hlinksldjump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hlinkClick r:id="rId3" action="ppaction://hlinksldjump"/>
              </a:rPr>
              <a:t>quang</a:t>
            </a:r>
            <a:r>
              <a:rPr lang="en-US" b="1" dirty="0" smtClean="0">
                <a:solidFill>
                  <a:srgbClr val="0070C0"/>
                </a:solidFill>
                <a:hlinkClick r:id="rId3" action="ppaction://hlinksldjump"/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nhiều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chất</a:t>
            </a:r>
            <a:endParaRPr lang="en-US" dirty="0" smtClean="0">
              <a:solidFill>
                <a:srgbClr val="0070C0"/>
              </a:solidFill>
            </a:endParaRP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70C0"/>
                </a:solidFill>
              </a:rPr>
              <a:t>* Tia X  </a:t>
            </a:r>
            <a:r>
              <a:rPr lang="en-US" dirty="0" err="1" smtClean="0">
                <a:solidFill>
                  <a:srgbClr val="0070C0"/>
                </a:solidFill>
              </a:rPr>
              <a:t>làm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b="1" dirty="0" smtClean="0">
                <a:solidFill>
                  <a:srgbClr val="0070C0"/>
                </a:solidFill>
                <a:hlinkClick r:id="rId4" action="ppaction://hlinksldjump"/>
              </a:rPr>
              <a:t>ion </a:t>
            </a:r>
            <a:r>
              <a:rPr lang="en-US" b="1" dirty="0" err="1" smtClean="0">
                <a:solidFill>
                  <a:srgbClr val="0070C0"/>
                </a:solidFill>
                <a:hlinkClick r:id="rId4" action="ppaction://hlinksldjump"/>
              </a:rPr>
              <a:t>hóa</a:t>
            </a:r>
            <a:r>
              <a:rPr lang="en-US" b="1" dirty="0" smtClean="0">
                <a:solidFill>
                  <a:srgbClr val="0070C0"/>
                </a:solidFill>
                <a:hlinkClick r:id="rId4" action="ppaction://hlinksldjump"/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không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khí</a:t>
            </a:r>
            <a:endParaRPr lang="en-US" dirty="0" smtClean="0">
              <a:solidFill>
                <a:srgbClr val="0070C0"/>
              </a:solidFill>
            </a:endParaRP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70C0"/>
                </a:solidFill>
              </a:rPr>
              <a:t>* Tia X </a:t>
            </a:r>
            <a:r>
              <a:rPr lang="en-US" dirty="0" err="1" smtClean="0">
                <a:solidFill>
                  <a:srgbClr val="0070C0"/>
                </a:solidFill>
              </a:rPr>
              <a:t>có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tác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dụng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sinh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lý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mạnh</a:t>
            </a:r>
            <a:r>
              <a:rPr lang="en-US" dirty="0" smtClean="0">
                <a:solidFill>
                  <a:srgbClr val="0070C0"/>
                </a:solidFill>
              </a:rPr>
              <a:t>: </a:t>
            </a:r>
            <a:r>
              <a:rPr lang="en-US" dirty="0" err="1" smtClean="0">
                <a:solidFill>
                  <a:srgbClr val="0070C0"/>
                </a:solidFill>
              </a:rPr>
              <a:t>diệt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khuẩn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diệt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tế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bào</a:t>
            </a:r>
            <a:r>
              <a:rPr lang="en-US" dirty="0" smtClean="0">
                <a:solidFill>
                  <a:srgbClr val="0070C0"/>
                </a:solidFill>
              </a:rPr>
              <a:t> …</a:t>
            </a:r>
          </a:p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70C0"/>
                </a:solidFill>
              </a:rPr>
              <a:t>* Tia X </a:t>
            </a:r>
            <a:r>
              <a:rPr lang="en-US" dirty="0" err="1" smtClean="0">
                <a:solidFill>
                  <a:srgbClr val="0070C0"/>
                </a:solidFill>
              </a:rPr>
              <a:t>làm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đen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kính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ảnh</a:t>
            </a:r>
            <a:endParaRPr lang="vi-VN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824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8143" y="80781"/>
            <a:ext cx="77542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3.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Bản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và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Tính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của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X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533400"/>
            <a:ext cx="289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c.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Ứng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dụng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:</a:t>
            </a:r>
            <a:endParaRPr lang="vi-VN" b="1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47800" y="986019"/>
            <a:ext cx="6248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>
                <a:solidFill>
                  <a:srgbClr val="0000FF"/>
                </a:solidFill>
                <a:ea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FF"/>
                </a:solidFill>
                <a:ea typeface="Times New Roman" panose="02020603050405020304" pitchFamily="18" charset="0"/>
              </a:rPr>
              <a:t>Làm</a:t>
            </a:r>
            <a:r>
              <a:rPr lang="en-US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a typeface="Times New Roman" panose="02020603050405020304" pitchFamily="18" charset="0"/>
              </a:rPr>
              <a:t>đen</a:t>
            </a:r>
            <a:r>
              <a:rPr lang="en-US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a typeface="Times New Roman" panose="02020603050405020304" pitchFamily="18" charset="0"/>
              </a:rPr>
              <a:t>kính</a:t>
            </a:r>
            <a:r>
              <a:rPr lang="en-US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a typeface="Times New Roman" panose="02020603050405020304" pitchFamily="18" charset="0"/>
              </a:rPr>
              <a:t>ảnh</a:t>
            </a:r>
            <a:r>
              <a:rPr lang="en-US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pt-BR" dirty="0">
                <a:solidFill>
                  <a:srgbClr val="0000FF"/>
                </a:solidFill>
                <a:ea typeface="Times New Roman" panose="02020603050405020304" pitchFamily="18" charset="0"/>
              </a:rPr>
              <a:t>=&gt; </a:t>
            </a:r>
            <a:r>
              <a:rPr lang="en-US" dirty="0" err="1">
                <a:solidFill>
                  <a:srgbClr val="0000FF"/>
                </a:solidFill>
                <a:ea typeface="Times New Roman" panose="02020603050405020304" pitchFamily="18" charset="0"/>
              </a:rPr>
              <a:t>chụp</a:t>
            </a:r>
            <a:r>
              <a:rPr lang="en-US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a typeface="Times New Roman" panose="02020603050405020304" pitchFamily="18" charset="0"/>
              </a:rPr>
              <a:t>điện</a:t>
            </a:r>
            <a:r>
              <a:rPr lang="en-US" dirty="0">
                <a:solidFill>
                  <a:srgbClr val="0000FF"/>
                </a:solidFill>
                <a:ea typeface="Times New Roman" panose="02020603050405020304" pitchFamily="18" charset="0"/>
              </a:rPr>
              <a:t>.</a:t>
            </a:r>
            <a:endParaRPr lang="vi-VN" sz="2800" dirty="0">
              <a:solidFill>
                <a:srgbClr val="0000FF"/>
              </a:solidFill>
              <a:ea typeface="Times New Roman" panose="02020603050405020304" pitchFamily="18" charset="0"/>
            </a:endParaRPr>
          </a:p>
        </p:txBody>
      </p:sp>
      <p:pic>
        <p:nvPicPr>
          <p:cNvPr id="87042" name="Picture 2" descr="gayxuong - trần chí kiê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891256"/>
            <a:ext cx="3915229" cy="298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572000" y="4850401"/>
            <a:ext cx="44195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 err="1">
                <a:latin typeface="+mj-lt"/>
                <a:ea typeface="Times New Roman" panose="02020603050405020304" pitchFamily="18" charset="0"/>
              </a:rPr>
              <a:t>Xương</a:t>
            </a:r>
            <a:r>
              <a:rPr lang="en-US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+mj-lt"/>
                <a:ea typeface="Times New Roman" panose="02020603050405020304" pitchFamily="18" charset="0"/>
              </a:rPr>
              <a:t>em</a:t>
            </a:r>
            <a:r>
              <a:rPr lang="en-US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+mj-lt"/>
                <a:ea typeface="Times New Roman" panose="02020603050405020304" pitchFamily="18" charset="0"/>
              </a:rPr>
              <a:t>Trần</a:t>
            </a:r>
            <a:r>
              <a:rPr lang="en-US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+mj-lt"/>
                <a:ea typeface="Times New Roman" panose="02020603050405020304" pitchFamily="18" charset="0"/>
              </a:rPr>
              <a:t>Chí</a:t>
            </a:r>
            <a:r>
              <a:rPr lang="en-US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+mj-lt"/>
                <a:ea typeface="Times New Roman" panose="02020603050405020304" pitchFamily="18" charset="0"/>
              </a:rPr>
              <a:t>Kiên</a:t>
            </a:r>
            <a:r>
              <a:rPr lang="en-US" dirty="0" smtClean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+mj-lt"/>
                <a:ea typeface="Times New Roman" panose="02020603050405020304" pitchFamily="18" charset="0"/>
              </a:rPr>
              <a:t>hs</a:t>
            </a:r>
            <a:r>
              <a:rPr lang="en-US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vi-VN" dirty="0">
                <a:latin typeface="+mj-lt"/>
                <a:ea typeface="Times New Roman" panose="02020603050405020304" pitchFamily="18" charset="0"/>
              </a:rPr>
              <a:t>Trường tiểu học Nam Trung Yên</a:t>
            </a:r>
            <a:r>
              <a:rPr lang="en-US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+mj-lt"/>
                <a:ea typeface="Times New Roman" panose="02020603050405020304" pitchFamily="18" charset="0"/>
              </a:rPr>
              <a:t>bị</a:t>
            </a:r>
            <a:r>
              <a:rPr lang="en-US" dirty="0" smtClean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+mj-lt"/>
                <a:ea typeface="Times New Roman" panose="02020603050405020304" pitchFamily="18" charset="0"/>
              </a:rPr>
              <a:t>gãy</a:t>
            </a:r>
            <a:r>
              <a:rPr lang="en-US" dirty="0" smtClean="0">
                <a:latin typeface="+mj-lt"/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181600" y="165561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02405" name="Picture 5" descr="Pho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91256"/>
            <a:ext cx="3543300" cy="318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449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8143" y="80781"/>
            <a:ext cx="7601857" cy="605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3.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Bản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và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Tính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của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X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533400"/>
            <a:ext cx="289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.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Ứng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dụng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:</a:t>
            </a:r>
            <a:endParaRPr lang="vi-VN" b="1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181600" y="165561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4999" y="1118174"/>
            <a:ext cx="5431311" cy="40634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8142" y="5181600"/>
            <a:ext cx="91258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 b="1" dirty="0" smtClean="0">
                <a:solidFill>
                  <a:srgbClr val="0000FF"/>
                </a:solidFill>
                <a:latin typeface="+mj-lt"/>
              </a:rPr>
              <a:t>Ngày 27/12/2016, </a:t>
            </a:r>
            <a:r>
              <a:rPr lang="vi-VN" sz="2400" b="1" dirty="0">
                <a:solidFill>
                  <a:srgbClr val="0000FF"/>
                </a:solidFill>
                <a:latin typeface="+mj-lt"/>
              </a:rPr>
              <a:t>ông Ma Văn Nhật (54 tuổi, trú tại xã Bình Trung, huyện Chợ Đồn, tỉnh Bắc Kạn)</a:t>
            </a:r>
            <a:r>
              <a:rPr lang="vi-VN" sz="2400" b="1" dirty="0" smtClean="0">
                <a:solidFill>
                  <a:srgbClr val="0000FF"/>
                </a:solidFill>
                <a:latin typeface="+mj-lt"/>
              </a:rPr>
              <a:t> đi </a:t>
            </a:r>
            <a:r>
              <a:rPr lang="vi-VN" sz="2400" b="1" dirty="0">
                <a:solidFill>
                  <a:srgbClr val="0000FF"/>
                </a:solidFill>
                <a:latin typeface="+mj-lt"/>
              </a:rPr>
              <a:t>siêu âm lại ở </a:t>
            </a:r>
            <a:r>
              <a:rPr lang="vi-VN" sz="2400" b="1" dirty="0" smtClean="0">
                <a:solidFill>
                  <a:srgbClr val="0000FF"/>
                </a:solidFill>
                <a:latin typeface="+mj-lt"/>
              </a:rPr>
              <a:t>BVĐK</a:t>
            </a:r>
            <a:r>
              <a:rPr lang="vi-VN" sz="2400" b="1" dirty="0">
                <a:solidFill>
                  <a:srgbClr val="0000FF"/>
                </a:solidFill>
                <a:latin typeface="+mj-lt"/>
              </a:rPr>
              <a:t> Bắc Kạn, kết quả siêu âm </a:t>
            </a:r>
            <a:r>
              <a:rPr lang="vi-VN" sz="2400" b="1" dirty="0" smtClean="0">
                <a:solidFill>
                  <a:srgbClr val="0000FF"/>
                </a:solidFill>
                <a:latin typeface="+mj-lt"/>
              </a:rPr>
              <a:t>phát hiện trong ổ bụng </a:t>
            </a:r>
            <a:r>
              <a:rPr lang="vi-VN" sz="2400" b="1" dirty="0">
                <a:solidFill>
                  <a:srgbClr val="0000FF"/>
                </a:solidFill>
                <a:latin typeface="+mj-lt"/>
              </a:rPr>
              <a:t>1 </a:t>
            </a:r>
            <a:r>
              <a:rPr lang="vi-VN" sz="2400" b="1" dirty="0" smtClean="0">
                <a:solidFill>
                  <a:srgbClr val="0000FF"/>
                </a:solidFill>
                <a:latin typeface="+mj-lt"/>
              </a:rPr>
              <a:t>chiếc </a:t>
            </a:r>
            <a:r>
              <a:rPr lang="vi-VN" sz="2400" b="1" dirty="0">
                <a:solidFill>
                  <a:srgbClr val="0000FF"/>
                </a:solidFill>
                <a:latin typeface="+mj-lt"/>
              </a:rPr>
              <a:t>kéo chuyên dùng trong khi mổ của ngành </a:t>
            </a:r>
            <a:r>
              <a:rPr lang="vi-VN" sz="2400" b="1" dirty="0" smtClean="0">
                <a:solidFill>
                  <a:srgbClr val="0000FF"/>
                </a:solidFill>
                <a:latin typeface="+mj-lt"/>
              </a:rPr>
              <a:t>y.</a:t>
            </a:r>
            <a:endParaRPr lang="vi-VN" sz="2400" b="1" i="0" dirty="0">
              <a:solidFill>
                <a:srgbClr val="0000FF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800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8143" y="80781"/>
            <a:ext cx="71446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3.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Bản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và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Tính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của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X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533400"/>
            <a:ext cx="289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.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Ứng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dụng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:</a:t>
            </a:r>
            <a:endParaRPr lang="vi-VN" b="1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71600" y="1118175"/>
            <a:ext cx="6477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-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 smtClean="0"/>
              <a:t>quang</a:t>
            </a:r>
            <a:r>
              <a:rPr lang="en-US" dirty="0" smtClean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pt-BR" dirty="0"/>
              <a:t>=&gt;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điện</a:t>
            </a:r>
            <a:endParaRPr lang="vi-VN" dirty="0"/>
          </a:p>
        </p:txBody>
      </p:sp>
      <p:pic>
        <p:nvPicPr>
          <p:cNvPr id="88066" name="Picture 2" descr="jksnnol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0100" y="1910950"/>
            <a:ext cx="5913232" cy="19812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8067" name="Picture 3" descr="jksnuvl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9900" y="4194901"/>
            <a:ext cx="5915018" cy="19812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2572732"/>
            <a:ext cx="3009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chemeClr val="tx1"/>
                </a:solidFill>
              </a:rPr>
              <a:t>Chưa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chiếu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tia</a:t>
            </a:r>
            <a:r>
              <a:rPr lang="en-US" sz="2800" dirty="0" smtClean="0">
                <a:solidFill>
                  <a:schemeClr val="tx1"/>
                </a:solidFill>
              </a:rPr>
              <a:t> X</a:t>
            </a:r>
            <a:endParaRPr lang="vi-VN" sz="28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798868"/>
            <a:ext cx="3009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chemeClr val="tx1"/>
                </a:solidFill>
              </a:rPr>
              <a:t>Đang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chiếu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tia</a:t>
            </a:r>
            <a:r>
              <a:rPr lang="en-US" sz="2800" dirty="0" smtClean="0">
                <a:solidFill>
                  <a:schemeClr val="tx1"/>
                </a:solidFill>
              </a:rPr>
              <a:t> X</a:t>
            </a:r>
            <a:endParaRPr lang="vi-VN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971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8143" y="80781"/>
            <a:ext cx="85924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3.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Bản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và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Tính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của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X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533400"/>
            <a:ext cx="289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.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Ứng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dụng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:</a:t>
            </a:r>
            <a:endParaRPr lang="vi-VN" b="1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hlinkClick r:id="rId2" action="ppaction://hlinkfile"/>
          </p:cNvPr>
          <p:cNvSpPr/>
          <p:nvPr/>
        </p:nvSpPr>
        <p:spPr>
          <a:xfrm>
            <a:off x="457200" y="1278406"/>
            <a:ext cx="8229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-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lí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bay… (</a:t>
            </a:r>
            <a:r>
              <a:rPr lang="en-US" dirty="0" err="1"/>
              <a:t>đâm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)</a:t>
            </a:r>
            <a:endParaRPr lang="vi-VN" dirty="0"/>
          </a:p>
        </p:txBody>
      </p:sp>
      <p:pic>
        <p:nvPicPr>
          <p:cNvPr id="90114" name="Picture 2" descr="súng và tia x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4371" y="2044099"/>
            <a:ext cx="5410200" cy="406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143" y="6172200"/>
            <a:ext cx="91258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chemeClr val="tx1"/>
                </a:solidFill>
                <a:ea typeface="Times New Roman" panose="02020603050405020304" pitchFamily="18" charset="0"/>
              </a:rPr>
              <a:t>Khẩu</a:t>
            </a:r>
            <a:r>
              <a:rPr lang="en-US" sz="280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Times New Roman" panose="02020603050405020304" pitchFamily="18" charset="0"/>
              </a:rPr>
              <a:t>súng</a:t>
            </a:r>
            <a:r>
              <a:rPr lang="en-US" sz="280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được</a:t>
            </a:r>
            <a:r>
              <a:rPr lang="en-US" sz="28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Times New Roman" panose="02020603050405020304" pitchFamily="18" charset="0"/>
              </a:rPr>
              <a:t>rọi</a:t>
            </a:r>
            <a:r>
              <a:rPr lang="en-US" sz="280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Times New Roman" panose="02020603050405020304" pitchFamily="18" charset="0"/>
              </a:rPr>
              <a:t>tia</a:t>
            </a:r>
            <a:r>
              <a:rPr lang="en-US" sz="2800" dirty="0">
                <a:solidFill>
                  <a:schemeClr val="tx1"/>
                </a:solidFill>
                <a:ea typeface="Times New Roman" panose="02020603050405020304" pitchFamily="18" charset="0"/>
              </a:rPr>
              <a:t> X</a:t>
            </a:r>
            <a:endParaRPr lang="vi-VN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034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8143" y="80781"/>
            <a:ext cx="70684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3.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Bản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và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Tính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của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X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533400"/>
            <a:ext cx="289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c.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Ứng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dụng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:</a:t>
            </a:r>
            <a:endParaRPr lang="vi-VN" b="1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118175"/>
            <a:ext cx="8763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- </a:t>
            </a:r>
            <a:r>
              <a:rPr lang="en-US" dirty="0" err="1"/>
              <a:t>Dò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khuyết</a:t>
            </a:r>
            <a:r>
              <a:rPr lang="en-US" dirty="0"/>
              <a:t> </a:t>
            </a:r>
            <a:r>
              <a:rPr lang="en-US" dirty="0" err="1"/>
              <a:t>tật</a:t>
            </a:r>
            <a:r>
              <a:rPr lang="en-US" dirty="0"/>
              <a:t>, </a:t>
            </a:r>
            <a:r>
              <a:rPr lang="en-US" dirty="0" err="1"/>
              <a:t>vết</a:t>
            </a:r>
            <a:r>
              <a:rPr lang="en-US" dirty="0"/>
              <a:t> </a:t>
            </a:r>
            <a:r>
              <a:rPr lang="en-US" dirty="0" err="1" smtClean="0"/>
              <a:t>nứt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đúc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nhờ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đâm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)</a:t>
            </a:r>
            <a:endParaRPr lang="vi-VN" dirty="0"/>
          </a:p>
        </p:txBody>
      </p:sp>
      <p:pic>
        <p:nvPicPr>
          <p:cNvPr id="89091" name="Picture 7" descr="roentgen-pass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362200"/>
            <a:ext cx="6781800" cy="3632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4544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8143" y="80781"/>
            <a:ext cx="86686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3.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Bản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và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Tính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chất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của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tia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X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533400"/>
            <a:ext cx="289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c.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Ứng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dụng</a:t>
            </a:r>
            <a:r>
              <a:rPr lang="en-US" b="1" dirty="0" smtClean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:</a:t>
            </a:r>
            <a:endParaRPr lang="vi-VN" b="1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089146"/>
            <a:ext cx="8915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- </a:t>
            </a:r>
            <a:r>
              <a:rPr lang="en-US" dirty="0" err="1" smtClean="0"/>
              <a:t>Chữa</a:t>
            </a:r>
            <a:r>
              <a:rPr lang="en-US" dirty="0" smtClean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ung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“</a:t>
            </a:r>
            <a:r>
              <a:rPr lang="en-US" dirty="0" err="1"/>
              <a:t>nông</a:t>
            </a:r>
            <a:r>
              <a:rPr lang="en-US" dirty="0"/>
              <a:t>” </a:t>
            </a:r>
            <a:r>
              <a:rPr lang="en-US" dirty="0" err="1"/>
              <a:t>gần</a:t>
            </a:r>
            <a:r>
              <a:rPr lang="en-US" dirty="0"/>
              <a:t> da, </a:t>
            </a:r>
            <a:r>
              <a:rPr lang="en-US" dirty="0" err="1"/>
              <a:t>ngoài</a:t>
            </a:r>
            <a:r>
              <a:rPr lang="en-US" dirty="0"/>
              <a:t> da (</a:t>
            </a:r>
            <a:r>
              <a:rPr lang="en-US" dirty="0" err="1"/>
              <a:t>xạ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 smtClean="0"/>
              <a:t>)</a:t>
            </a:r>
          </a:p>
          <a:p>
            <a:pPr>
              <a:spcAft>
                <a:spcPts val="0"/>
              </a:spcAft>
            </a:pPr>
            <a:r>
              <a:rPr lang="en-US" dirty="0">
                <a:ea typeface="Times New Roman" panose="02020603050405020304" pitchFamily="18" charset="0"/>
              </a:rPr>
              <a:t>- </a:t>
            </a:r>
            <a:r>
              <a:rPr lang="en-US" dirty="0" err="1">
                <a:ea typeface="Times New Roman" panose="02020603050405020304" pitchFamily="18" charset="0"/>
              </a:rPr>
              <a:t>Diệt</a:t>
            </a:r>
            <a:r>
              <a:rPr lang="en-US" dirty="0">
                <a:ea typeface="Times New Roman" panose="02020603050405020304" pitchFamily="18" charset="0"/>
              </a:rPr>
              <a:t> vi </a:t>
            </a:r>
            <a:r>
              <a:rPr lang="en-US" dirty="0" err="1">
                <a:ea typeface="Times New Roman" panose="02020603050405020304" pitchFamily="18" charset="0"/>
              </a:rPr>
              <a:t>khuẩn</a:t>
            </a:r>
            <a:r>
              <a:rPr lang="en-US" dirty="0">
                <a:ea typeface="Times New Roman" panose="02020603050405020304" pitchFamily="18" charset="0"/>
              </a:rPr>
              <a:t> </a:t>
            </a:r>
            <a:r>
              <a:rPr lang="en-US" dirty="0" err="1">
                <a:ea typeface="Times New Roman" panose="02020603050405020304" pitchFamily="18" charset="0"/>
              </a:rPr>
              <a:t>nấm</a:t>
            </a:r>
            <a:r>
              <a:rPr lang="en-US" dirty="0">
                <a:ea typeface="Times New Roman" panose="02020603050405020304" pitchFamily="18" charset="0"/>
              </a:rPr>
              <a:t> </a:t>
            </a:r>
            <a:r>
              <a:rPr lang="en-US" dirty="0" err="1">
                <a:ea typeface="Times New Roman" panose="02020603050405020304" pitchFamily="18" charset="0"/>
              </a:rPr>
              <a:t>mốc</a:t>
            </a:r>
            <a:r>
              <a:rPr lang="en-US" dirty="0">
                <a:ea typeface="Times New Roman" panose="02020603050405020304" pitchFamily="18" charset="0"/>
              </a:rPr>
              <a:t> …</a:t>
            </a:r>
            <a:endParaRPr lang="vi-VN" sz="2800" dirty="0"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ea typeface="Times New Roman" panose="02020603050405020304" pitchFamily="18" charset="0"/>
              </a:rPr>
              <a:t>- </a:t>
            </a:r>
            <a:r>
              <a:rPr lang="en-US" dirty="0" err="1">
                <a:ea typeface="Times New Roman" panose="02020603050405020304" pitchFamily="18" charset="0"/>
              </a:rPr>
              <a:t>Nghiên</a:t>
            </a:r>
            <a:r>
              <a:rPr lang="en-US" dirty="0">
                <a:ea typeface="Times New Roman" panose="02020603050405020304" pitchFamily="18" charset="0"/>
              </a:rPr>
              <a:t> </a:t>
            </a:r>
            <a:r>
              <a:rPr lang="en-US" dirty="0" err="1">
                <a:ea typeface="Times New Roman" panose="02020603050405020304" pitchFamily="18" charset="0"/>
              </a:rPr>
              <a:t>cứu</a:t>
            </a:r>
            <a:r>
              <a:rPr lang="en-US" dirty="0">
                <a:ea typeface="Times New Roman" panose="02020603050405020304" pitchFamily="18" charset="0"/>
              </a:rPr>
              <a:t> </a:t>
            </a:r>
            <a:r>
              <a:rPr lang="en-US" dirty="0" err="1">
                <a:ea typeface="Times New Roman" panose="02020603050405020304" pitchFamily="18" charset="0"/>
              </a:rPr>
              <a:t>mạng</a:t>
            </a:r>
            <a:r>
              <a:rPr lang="en-US" dirty="0">
                <a:ea typeface="Times New Roman" panose="02020603050405020304" pitchFamily="18" charset="0"/>
              </a:rPr>
              <a:t> </a:t>
            </a:r>
            <a:r>
              <a:rPr lang="en-US" dirty="0" err="1">
                <a:ea typeface="Times New Roman" panose="02020603050405020304" pitchFamily="18" charset="0"/>
              </a:rPr>
              <a:t>tinh</a:t>
            </a:r>
            <a:r>
              <a:rPr lang="en-US" dirty="0">
                <a:ea typeface="Times New Roman" panose="02020603050405020304" pitchFamily="18" charset="0"/>
              </a:rPr>
              <a:t> </a:t>
            </a:r>
            <a:r>
              <a:rPr lang="en-US" dirty="0" err="1">
                <a:ea typeface="Times New Roman" panose="02020603050405020304" pitchFamily="18" charset="0"/>
              </a:rPr>
              <a:t>thể</a:t>
            </a:r>
            <a:r>
              <a:rPr lang="en-US" dirty="0" smtClean="0">
                <a:ea typeface="Times New Roman" panose="02020603050405020304" pitchFamily="18" charset="0"/>
              </a:rPr>
              <a:t>.</a:t>
            </a:r>
            <a:endParaRPr lang="vi-VN" sz="2800" dirty="0">
              <a:ea typeface="Times New Roman" panose="02020603050405020304" pitchFamily="18" charset="0"/>
            </a:endParaRPr>
          </a:p>
        </p:txBody>
      </p:sp>
      <p:pic>
        <p:nvPicPr>
          <p:cNvPr id="890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400300" y="3082396"/>
            <a:ext cx="4572000" cy="3052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989364" y="6134878"/>
            <a:ext cx="53938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Xạ</a:t>
            </a:r>
            <a:r>
              <a:rPr lang="en-US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trị</a:t>
            </a:r>
            <a:r>
              <a:rPr lang="en-US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- </a:t>
            </a:r>
            <a:r>
              <a:rPr lang="en-US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hủy</a:t>
            </a:r>
            <a:r>
              <a:rPr lang="en-US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diệt</a:t>
            </a:r>
            <a:r>
              <a:rPr lang="en-US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tế</a:t>
            </a:r>
            <a:r>
              <a:rPr lang="en-US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bào</a:t>
            </a:r>
            <a:r>
              <a:rPr lang="en-US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ung</a:t>
            </a:r>
            <a:r>
              <a:rPr lang="en-US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ea typeface="Times New Roman" panose="02020603050405020304" pitchFamily="18" charset="0"/>
              </a:rPr>
              <a:t>thư</a:t>
            </a:r>
            <a:r>
              <a:rPr lang="en-US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endParaRPr lang="vi-VN" sz="2800" dirty="0">
              <a:solidFill>
                <a:schemeClr val="tx1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734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52400" y="1752600"/>
            <a:ext cx="8839200" cy="4572000"/>
          </a:xfrm>
          <a:prstGeom prst="cloudCallout">
            <a:avLst>
              <a:gd name="adj1" fmla="val 28965"/>
              <a:gd name="adj2" fmla="val 1621"/>
            </a:avLst>
          </a:prstGeom>
          <a:solidFill>
            <a:srgbClr val="FFFF99"/>
          </a:solidFill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eaLnBrk="0" hangingPunct="0"/>
            <a:r>
              <a:rPr lang="en-US" sz="3600" b="1" dirty="0" err="1" smtClean="0">
                <a:solidFill>
                  <a:srgbClr val="0000FF"/>
                </a:solidFill>
              </a:rPr>
              <a:t>Sóng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điện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từ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bao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gồm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tia</a:t>
            </a:r>
            <a:r>
              <a:rPr lang="en-US" sz="3600" b="1" dirty="0" smtClean="0">
                <a:solidFill>
                  <a:srgbClr val="0000FF"/>
                </a:solidFill>
              </a:rPr>
              <a:t> X, </a:t>
            </a:r>
            <a:r>
              <a:rPr lang="en-US" sz="3600" b="1" dirty="0" err="1" smtClean="0">
                <a:solidFill>
                  <a:srgbClr val="0000FF"/>
                </a:solidFill>
              </a:rPr>
              <a:t>tử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ngoại</a:t>
            </a:r>
            <a:r>
              <a:rPr lang="en-US" sz="3600" b="1" dirty="0" smtClean="0">
                <a:solidFill>
                  <a:srgbClr val="0000FF"/>
                </a:solidFill>
              </a:rPr>
              <a:t>, </a:t>
            </a:r>
            <a:r>
              <a:rPr lang="en-US" sz="3600" b="1" dirty="0" err="1" smtClean="0">
                <a:solidFill>
                  <a:srgbClr val="0000FF"/>
                </a:solidFill>
              </a:rPr>
              <a:t>ánh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sáng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nhìn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thấy</a:t>
            </a:r>
            <a:r>
              <a:rPr lang="en-US" sz="3600" b="1" dirty="0" smtClean="0">
                <a:solidFill>
                  <a:srgbClr val="0000FF"/>
                </a:solidFill>
              </a:rPr>
              <a:t>, </a:t>
            </a:r>
            <a:r>
              <a:rPr lang="en-US" sz="3600" b="1" dirty="0" err="1" smtClean="0">
                <a:solidFill>
                  <a:srgbClr val="0000FF"/>
                </a:solidFill>
              </a:rPr>
              <a:t>hồng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ngoại</a:t>
            </a:r>
            <a:r>
              <a:rPr lang="en-US" sz="3600" b="1" dirty="0" smtClean="0">
                <a:solidFill>
                  <a:srgbClr val="0000FF"/>
                </a:solidFill>
              </a:rPr>
              <a:t>… </a:t>
            </a:r>
            <a:r>
              <a:rPr lang="en-US" sz="3600" b="1" dirty="0" err="1" smtClean="0">
                <a:solidFill>
                  <a:srgbClr val="0000FF"/>
                </a:solidFill>
              </a:rPr>
              <a:t>Ngoài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ra</a:t>
            </a:r>
            <a:r>
              <a:rPr lang="en-US" sz="3600" b="1" dirty="0" smtClean="0">
                <a:solidFill>
                  <a:srgbClr val="0000FF"/>
                </a:solidFill>
              </a:rPr>
              <a:t>, </a:t>
            </a:r>
            <a:r>
              <a:rPr lang="en-US" sz="3600" b="1" dirty="0" err="1" smtClean="0">
                <a:solidFill>
                  <a:srgbClr val="0000FF"/>
                </a:solidFill>
              </a:rPr>
              <a:t>còn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bức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xạ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nào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nữa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không</a:t>
            </a:r>
            <a:r>
              <a:rPr lang="en-US" sz="3600" b="1" dirty="0" smtClean="0">
                <a:solidFill>
                  <a:srgbClr val="0000FF"/>
                </a:solidFill>
              </a:rPr>
              <a:t>?</a:t>
            </a:r>
          </a:p>
          <a:p>
            <a:pPr algn="ctr" eaLnBrk="0" hangingPunct="0"/>
            <a:endParaRPr lang="en-US" sz="2800" b="1" i="1" dirty="0">
              <a:solidFill>
                <a:srgbClr val="FF0000"/>
              </a:solidFill>
            </a:endParaRPr>
          </a:p>
        </p:txBody>
      </p:sp>
      <p:pic>
        <p:nvPicPr>
          <p:cNvPr id="5" name="Picture 18" descr="Cau ho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81000"/>
            <a:ext cx="3048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9929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Group 2"/>
          <p:cNvGrpSpPr>
            <a:grpSpLocks/>
          </p:cNvGrpSpPr>
          <p:nvPr/>
        </p:nvGrpSpPr>
        <p:grpSpPr bwMode="auto">
          <a:xfrm>
            <a:off x="436563" y="381000"/>
            <a:ext cx="1401762" cy="6435725"/>
            <a:chOff x="275" y="240"/>
            <a:chExt cx="883" cy="4054"/>
          </a:xfrm>
        </p:grpSpPr>
        <p:pic>
          <p:nvPicPr>
            <p:cNvPr id="5122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6240" t="11520" r="25760" b="62160"/>
            <a:stretch>
              <a:fillRect/>
            </a:stretch>
          </p:blipFill>
          <p:spPr bwMode="auto">
            <a:xfrm>
              <a:off x="294" y="1937"/>
              <a:ext cx="86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38100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1226" name="Group 4"/>
            <p:cNvGrpSpPr>
              <a:grpSpLocks/>
            </p:cNvGrpSpPr>
            <p:nvPr/>
          </p:nvGrpSpPr>
          <p:grpSpPr bwMode="auto">
            <a:xfrm>
              <a:off x="284" y="240"/>
              <a:ext cx="865" cy="1752"/>
              <a:chOff x="284" y="240"/>
              <a:chExt cx="865" cy="2390"/>
            </a:xfrm>
          </p:grpSpPr>
          <p:sp>
            <p:nvSpPr>
              <p:cNvPr id="51234" name="Line 5"/>
              <p:cNvSpPr>
                <a:spLocks noChangeShapeType="1"/>
              </p:cNvSpPr>
              <p:nvPr/>
            </p:nvSpPr>
            <p:spPr bwMode="auto">
              <a:xfrm flipH="1">
                <a:off x="284" y="249"/>
                <a:ext cx="0" cy="236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235" name="Line 6"/>
              <p:cNvSpPr>
                <a:spLocks noChangeShapeType="1"/>
              </p:cNvSpPr>
              <p:nvPr/>
            </p:nvSpPr>
            <p:spPr bwMode="auto">
              <a:xfrm>
                <a:off x="1143" y="240"/>
                <a:ext cx="6" cy="23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51227" name="Group 7"/>
            <p:cNvGrpSpPr>
              <a:grpSpLocks/>
            </p:cNvGrpSpPr>
            <p:nvPr/>
          </p:nvGrpSpPr>
          <p:grpSpPr bwMode="auto">
            <a:xfrm>
              <a:off x="288" y="1981"/>
              <a:ext cx="859" cy="2313"/>
              <a:chOff x="284" y="240"/>
              <a:chExt cx="859" cy="1833"/>
            </a:xfrm>
          </p:grpSpPr>
          <p:sp>
            <p:nvSpPr>
              <p:cNvPr id="51232" name="Line 8"/>
              <p:cNvSpPr>
                <a:spLocks noChangeShapeType="1"/>
              </p:cNvSpPr>
              <p:nvPr/>
            </p:nvSpPr>
            <p:spPr bwMode="auto">
              <a:xfrm>
                <a:off x="284" y="249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233" name="Line 9"/>
              <p:cNvSpPr>
                <a:spLocks noChangeShapeType="1"/>
              </p:cNvSpPr>
              <p:nvPr/>
            </p:nvSpPr>
            <p:spPr bwMode="auto">
              <a:xfrm>
                <a:off x="1143" y="24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51228" name="Line 10"/>
            <p:cNvSpPr>
              <a:spLocks noChangeShapeType="1"/>
            </p:cNvSpPr>
            <p:nvPr/>
          </p:nvSpPr>
          <p:spPr bwMode="auto">
            <a:xfrm>
              <a:off x="275" y="1392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29" name="Line 11"/>
            <p:cNvSpPr>
              <a:spLocks noChangeShapeType="1"/>
            </p:cNvSpPr>
            <p:nvPr/>
          </p:nvSpPr>
          <p:spPr bwMode="auto">
            <a:xfrm>
              <a:off x="275" y="2880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30" name="Line 12"/>
            <p:cNvSpPr>
              <a:spLocks noChangeShapeType="1"/>
            </p:cNvSpPr>
            <p:nvPr/>
          </p:nvSpPr>
          <p:spPr bwMode="auto">
            <a:xfrm>
              <a:off x="275" y="4128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31" name="Line 13"/>
            <p:cNvSpPr>
              <a:spLocks noChangeShapeType="1"/>
            </p:cNvSpPr>
            <p:nvPr/>
          </p:nvSpPr>
          <p:spPr bwMode="auto">
            <a:xfrm>
              <a:off x="275" y="3593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2253579" y="3266320"/>
            <a:ext cx="274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ÁNH SÁNG NHÌN THẤY </a:t>
            </a:r>
          </a:p>
        </p:txBody>
      </p:sp>
      <p:sp>
        <p:nvSpPr>
          <p:cNvPr id="57359" name="AutoShape 15"/>
          <p:cNvSpPr>
            <a:spLocks/>
          </p:cNvSpPr>
          <p:nvPr/>
        </p:nvSpPr>
        <p:spPr bwMode="auto">
          <a:xfrm>
            <a:off x="2031775" y="3074988"/>
            <a:ext cx="112818" cy="609600"/>
          </a:xfrm>
          <a:prstGeom prst="rightBrace">
            <a:avLst>
              <a:gd name="adj1" fmla="val 58333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 eaLnBrk="1" hangingPunct="1"/>
            <a:endParaRPr lang="vi-VN"/>
          </a:p>
        </p:txBody>
      </p:sp>
      <p:sp>
        <p:nvSpPr>
          <p:cNvPr id="57361" name="AutoShape 17"/>
          <p:cNvSpPr>
            <a:spLocks/>
          </p:cNvSpPr>
          <p:nvPr/>
        </p:nvSpPr>
        <p:spPr bwMode="auto">
          <a:xfrm>
            <a:off x="1922789" y="1816318"/>
            <a:ext cx="134611" cy="1341002"/>
          </a:xfrm>
          <a:prstGeom prst="rightBrace">
            <a:avLst>
              <a:gd name="adj1" fmla="val 70833"/>
              <a:gd name="adj2" fmla="val 50000"/>
            </a:avLst>
          </a:prstGeom>
          <a:noFill/>
          <a:ln w="38100">
            <a:solidFill>
              <a:srgbClr val="FF090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 eaLnBrk="1" hangingPunct="1"/>
            <a:endParaRPr lang="vi-VN"/>
          </a:p>
        </p:txBody>
      </p:sp>
      <p:sp>
        <p:nvSpPr>
          <p:cNvPr id="57362" name="Text Box 18"/>
          <p:cNvSpPr txBox="1">
            <a:spLocks noChangeArrowheads="1"/>
          </p:cNvSpPr>
          <p:nvPr/>
        </p:nvSpPr>
        <p:spPr bwMode="auto">
          <a:xfrm>
            <a:off x="2335550" y="2403285"/>
            <a:ext cx="175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909"/>
                </a:solidFill>
                <a:latin typeface="Arial" panose="020B0604020202020204" pitchFamily="34" charset="0"/>
              </a:rPr>
              <a:t>HỒNG NGOẠI </a:t>
            </a:r>
          </a:p>
        </p:txBody>
      </p:sp>
      <p:sp>
        <p:nvSpPr>
          <p:cNvPr id="57364" name="AutoShape 20"/>
          <p:cNvSpPr>
            <a:spLocks/>
          </p:cNvSpPr>
          <p:nvPr/>
        </p:nvSpPr>
        <p:spPr bwMode="auto">
          <a:xfrm>
            <a:off x="1988507" y="399742"/>
            <a:ext cx="86682" cy="1521133"/>
          </a:xfrm>
          <a:prstGeom prst="rightBrace">
            <a:avLst>
              <a:gd name="adj1" fmla="val 62500"/>
              <a:gd name="adj2" fmla="val 50000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 eaLnBrk="1" hangingPunct="1"/>
            <a:endParaRPr lang="vi-VN"/>
          </a:p>
        </p:txBody>
      </p:sp>
      <p:sp>
        <p:nvSpPr>
          <p:cNvPr id="57365" name="Text Box 21"/>
          <p:cNvSpPr txBox="1">
            <a:spLocks noChangeArrowheads="1"/>
          </p:cNvSpPr>
          <p:nvPr/>
        </p:nvSpPr>
        <p:spPr bwMode="auto">
          <a:xfrm>
            <a:off x="2438400" y="762000"/>
            <a:ext cx="2133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latin typeface="Arial" panose="020B0604020202020204" pitchFamily="34" charset="0"/>
              </a:rPr>
              <a:t>SÓNG VÔ TUYẾN</a:t>
            </a:r>
          </a:p>
        </p:txBody>
      </p:sp>
      <p:sp>
        <p:nvSpPr>
          <p:cNvPr id="57367" name="AutoShape 23"/>
          <p:cNvSpPr>
            <a:spLocks/>
          </p:cNvSpPr>
          <p:nvPr/>
        </p:nvSpPr>
        <p:spPr bwMode="auto">
          <a:xfrm>
            <a:off x="1901826" y="3610193"/>
            <a:ext cx="173363" cy="1099921"/>
          </a:xfrm>
          <a:prstGeom prst="rightBrace">
            <a:avLst>
              <a:gd name="adj1" fmla="val 37500"/>
              <a:gd name="adj2" fmla="val 50000"/>
            </a:avLst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 eaLnBrk="1" hangingPunct="1"/>
            <a:endParaRPr lang="vi-VN"/>
          </a:p>
        </p:txBody>
      </p:sp>
      <p:sp>
        <p:nvSpPr>
          <p:cNvPr id="57368" name="AutoShape 24"/>
          <p:cNvSpPr>
            <a:spLocks/>
          </p:cNvSpPr>
          <p:nvPr/>
        </p:nvSpPr>
        <p:spPr bwMode="auto">
          <a:xfrm>
            <a:off x="2041525" y="4633546"/>
            <a:ext cx="276225" cy="1070342"/>
          </a:xfrm>
          <a:prstGeom prst="rightBrace">
            <a:avLst>
              <a:gd name="adj1" fmla="val 37500"/>
              <a:gd name="adj2" fmla="val 50000"/>
            </a:avLst>
          </a:prstGeom>
          <a:noFill/>
          <a:ln w="38100">
            <a:solidFill>
              <a:srgbClr val="FF090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 eaLnBrk="1" hangingPunct="1"/>
            <a:endParaRPr lang="vi-VN"/>
          </a:p>
        </p:txBody>
      </p:sp>
      <p:sp>
        <p:nvSpPr>
          <p:cNvPr id="57369" name="AutoShape 25"/>
          <p:cNvSpPr>
            <a:spLocks/>
          </p:cNvSpPr>
          <p:nvPr/>
        </p:nvSpPr>
        <p:spPr bwMode="auto">
          <a:xfrm>
            <a:off x="1905000" y="5611974"/>
            <a:ext cx="131762" cy="1246025"/>
          </a:xfrm>
          <a:prstGeom prst="rightBrace">
            <a:avLst>
              <a:gd name="adj1" fmla="val 91667"/>
              <a:gd name="adj2" fmla="val 50000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 eaLnBrk="1" hangingPunct="1"/>
            <a:endParaRPr lang="vi-VN"/>
          </a:p>
        </p:txBody>
      </p:sp>
      <p:sp>
        <p:nvSpPr>
          <p:cNvPr id="57370" name="Text Box 26"/>
          <p:cNvSpPr txBox="1">
            <a:spLocks noChangeArrowheads="1"/>
          </p:cNvSpPr>
          <p:nvPr/>
        </p:nvSpPr>
        <p:spPr bwMode="auto">
          <a:xfrm>
            <a:off x="2162629" y="4148945"/>
            <a:ext cx="2209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7030A0"/>
                </a:solidFill>
                <a:latin typeface="Arial" panose="020B0604020202020204" pitchFamily="34" charset="0"/>
              </a:rPr>
              <a:t>TIA TỬ NGOẠI</a:t>
            </a:r>
            <a:r>
              <a:rPr lang="en-US" sz="1800" b="0" dirty="0">
                <a:solidFill>
                  <a:srgbClr val="7030A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7373" name="Text Box 29"/>
          <p:cNvSpPr txBox="1">
            <a:spLocks noChangeArrowheads="1"/>
          </p:cNvSpPr>
          <p:nvPr/>
        </p:nvSpPr>
        <p:spPr bwMode="auto">
          <a:xfrm>
            <a:off x="2317750" y="5024378"/>
            <a:ext cx="2133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909"/>
                </a:solidFill>
                <a:latin typeface="Arial" panose="020B0604020202020204" pitchFamily="34" charset="0"/>
              </a:rPr>
              <a:t>Tia </a:t>
            </a:r>
            <a:r>
              <a:rPr lang="en-US" sz="2000" dirty="0">
                <a:solidFill>
                  <a:srgbClr val="FF0909"/>
                </a:solidFill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57375" name="Text Box 31"/>
          <p:cNvSpPr txBox="1">
            <a:spLocks noChangeArrowheads="1"/>
          </p:cNvSpPr>
          <p:nvPr/>
        </p:nvSpPr>
        <p:spPr bwMode="auto">
          <a:xfrm>
            <a:off x="2179637" y="6034087"/>
            <a:ext cx="167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latin typeface="Arial" panose="020B0604020202020204" pitchFamily="34" charset="0"/>
              </a:rPr>
              <a:t>TIA GAMMA</a:t>
            </a:r>
          </a:p>
        </p:txBody>
      </p:sp>
      <p:sp>
        <p:nvSpPr>
          <p:cNvPr id="57376" name="Text Box 32"/>
          <p:cNvSpPr txBox="1">
            <a:spLocks noChangeArrowheads="1"/>
          </p:cNvSpPr>
          <p:nvPr/>
        </p:nvSpPr>
        <p:spPr bwMode="auto">
          <a:xfrm>
            <a:off x="3629251" y="6400800"/>
            <a:ext cx="5105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Phản</a:t>
            </a:r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Arial" panose="020B0604020202020204" pitchFamily="34" charset="0"/>
              </a:rPr>
              <a:t>ứng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Arial" panose="020B0604020202020204" pitchFamily="34" charset="0"/>
              </a:rPr>
              <a:t>hạt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nhân</a:t>
            </a:r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sz="1800" dirty="0" err="1">
                <a:solidFill>
                  <a:schemeClr val="tx1"/>
                </a:solidFill>
                <a:latin typeface="Arial" panose="020B0604020202020204" pitchFamily="34" charset="0"/>
              </a:rPr>
              <a:t>phân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rã</a:t>
            </a:r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Arial" panose="020B0604020202020204" pitchFamily="34" charset="0"/>
              </a:rPr>
              <a:t>phóng</a:t>
            </a: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Arial" panose="020B0604020202020204" pitchFamily="34" charset="0"/>
              </a:rPr>
              <a:t>xạ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7378" name="Line 34"/>
          <p:cNvSpPr>
            <a:spLocks noChangeShapeType="1"/>
          </p:cNvSpPr>
          <p:nvPr/>
        </p:nvSpPr>
        <p:spPr bwMode="auto">
          <a:xfrm>
            <a:off x="228600" y="-228600"/>
            <a:ext cx="0" cy="6858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7379" name="Text Box 35"/>
          <p:cNvSpPr txBox="1">
            <a:spLocks noChangeArrowheads="1"/>
          </p:cNvSpPr>
          <p:nvPr/>
        </p:nvSpPr>
        <p:spPr bwMode="auto">
          <a:xfrm>
            <a:off x="516430" y="5881043"/>
            <a:ext cx="914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l-GR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λ</a:t>
            </a:r>
            <a:endParaRPr lang="en-US" sz="40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7" name="Line 10"/>
          <p:cNvSpPr>
            <a:spLocks noChangeShapeType="1"/>
          </p:cNvSpPr>
          <p:nvPr/>
        </p:nvSpPr>
        <p:spPr bwMode="auto">
          <a:xfrm>
            <a:off x="457200" y="12954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8" name="AutoShape 20"/>
          <p:cNvSpPr>
            <a:spLocks/>
          </p:cNvSpPr>
          <p:nvPr/>
        </p:nvSpPr>
        <p:spPr bwMode="auto">
          <a:xfrm>
            <a:off x="2282841" y="1326858"/>
            <a:ext cx="105419" cy="594017"/>
          </a:xfrm>
          <a:prstGeom prst="rightBrace">
            <a:avLst>
              <a:gd name="adj1" fmla="val 62500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 eaLnBrk="1" hangingPunct="1"/>
            <a:endParaRPr lang="vi-VN"/>
          </a:p>
        </p:txBody>
      </p:sp>
      <p:sp>
        <p:nvSpPr>
          <p:cNvPr id="39" name="Text Box 18"/>
          <p:cNvSpPr txBox="1">
            <a:spLocks noChangeArrowheads="1"/>
          </p:cNvSpPr>
          <p:nvPr/>
        </p:nvSpPr>
        <p:spPr bwMode="auto">
          <a:xfrm>
            <a:off x="2438400" y="1555052"/>
            <a:ext cx="175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1pPr>
            <a:lvl2pPr marL="742950" indent="-28575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2pPr>
            <a:lvl3pPr marL="11430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3pPr>
            <a:lvl4pPr marL="16002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4pPr>
            <a:lvl5pPr marL="2057400" indent="-228600" eaLnBrk="0" hangingPunct="0">
              <a:defRPr sz="3200" b="1">
                <a:solidFill>
                  <a:srgbClr val="2B09F7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B09F7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VI BA</a:t>
            </a:r>
            <a:endParaRPr lang="en-US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26865" y="5879812"/>
            <a:ext cx="1648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solidFill>
                  <a:srgbClr val="0000FF"/>
                </a:solidFill>
              </a:rPr>
              <a:t>≤ 0,01 nm</a:t>
            </a:r>
            <a:endParaRPr lang="vi-VN" sz="2800" dirty="0"/>
          </a:p>
        </p:txBody>
      </p:sp>
      <p:sp>
        <p:nvSpPr>
          <p:cNvPr id="3" name="Rectangle 2"/>
          <p:cNvSpPr/>
          <p:nvPr/>
        </p:nvSpPr>
        <p:spPr>
          <a:xfrm>
            <a:off x="5289745" y="4954642"/>
            <a:ext cx="25683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vi-VN" sz="2800" dirty="0">
                <a:solidFill>
                  <a:srgbClr val="FF0909"/>
                </a:solidFill>
              </a:rPr>
              <a:t>0,01 </a:t>
            </a:r>
            <a:r>
              <a:rPr lang="vi-VN" sz="2800" dirty="0" smtClean="0">
                <a:solidFill>
                  <a:srgbClr val="FF0909"/>
                </a:solidFill>
              </a:rPr>
              <a:t>nm </a:t>
            </a:r>
            <a:r>
              <a:rPr lang="vi-VN" sz="2800" dirty="0">
                <a:solidFill>
                  <a:srgbClr val="FF0909"/>
                </a:solidFill>
              </a:rPr>
              <a:t>- 10 </a:t>
            </a:r>
            <a:r>
              <a:rPr lang="vi-VN" sz="2800" dirty="0" smtClean="0">
                <a:solidFill>
                  <a:srgbClr val="FF0909"/>
                </a:solidFill>
              </a:rPr>
              <a:t>nm</a:t>
            </a:r>
            <a:endParaRPr lang="vi-VN" sz="2800" dirty="0">
              <a:solidFill>
                <a:srgbClr val="FF0909"/>
              </a:solidFill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94026" y="3992887"/>
            <a:ext cx="31641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vi-VN" sz="2800" dirty="0" smtClean="0">
                <a:solidFill>
                  <a:srgbClr val="7030A0"/>
                </a:solidFill>
              </a:rPr>
              <a:t>0,01</a:t>
            </a:r>
            <a:r>
              <a:rPr lang="vi-VN" sz="2800" dirty="0">
                <a:solidFill>
                  <a:srgbClr val="7030A0"/>
                </a:solidFill>
              </a:rPr>
              <a:t> µm</a:t>
            </a:r>
            <a:r>
              <a:rPr lang="vi-VN" sz="2800" dirty="0" smtClean="0">
                <a:solidFill>
                  <a:srgbClr val="7030A0"/>
                </a:solidFill>
              </a:rPr>
              <a:t> – 0,38</a:t>
            </a:r>
            <a:r>
              <a:rPr lang="vi-VN" sz="2800" dirty="0">
                <a:solidFill>
                  <a:srgbClr val="7030A0"/>
                </a:solidFill>
              </a:rPr>
              <a:t> µm</a:t>
            </a:r>
            <a:r>
              <a:rPr lang="vi-VN" sz="2800" dirty="0" smtClean="0">
                <a:solidFill>
                  <a:srgbClr val="7030A0"/>
                </a:solidFill>
              </a:rPr>
              <a:t> </a:t>
            </a:r>
            <a:endParaRPr lang="vi-VN" sz="2800" dirty="0">
              <a:solidFill>
                <a:srgbClr val="7030A0"/>
              </a:solidFill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48343" y="3167390"/>
            <a:ext cx="2981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vi-VN" sz="2800" dirty="0">
                <a:solidFill>
                  <a:schemeClr val="tx1"/>
                </a:solidFill>
              </a:rPr>
              <a:t>0,38 µm </a:t>
            </a:r>
            <a:r>
              <a:rPr lang="vi-VN" sz="2800" dirty="0" smtClean="0">
                <a:solidFill>
                  <a:schemeClr val="tx1"/>
                </a:solidFill>
              </a:rPr>
              <a:t>-</a:t>
            </a:r>
            <a:r>
              <a:rPr lang="vi-VN" sz="2800" dirty="0">
                <a:solidFill>
                  <a:schemeClr val="tx1"/>
                </a:solidFill>
              </a:rPr>
              <a:t> </a:t>
            </a:r>
            <a:r>
              <a:rPr lang="vi-VN" sz="2800" dirty="0" smtClean="0">
                <a:solidFill>
                  <a:schemeClr val="tx1"/>
                </a:solidFill>
              </a:rPr>
              <a:t>0,76 </a:t>
            </a:r>
            <a:r>
              <a:rPr lang="vi-VN" sz="2800" dirty="0">
                <a:solidFill>
                  <a:schemeClr val="tx1"/>
                </a:solidFill>
              </a:rPr>
              <a:t>µm </a:t>
            </a:r>
            <a:endParaRPr lang="vi-VN" sz="2800" dirty="0">
              <a:solidFill>
                <a:schemeClr val="tx1"/>
              </a:solidFill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89744" y="2199204"/>
            <a:ext cx="27874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vi-VN" sz="2800" dirty="0">
                <a:solidFill>
                  <a:srgbClr val="FF0000"/>
                </a:solidFill>
              </a:rPr>
              <a:t>0,76 µm </a:t>
            </a:r>
            <a:r>
              <a:rPr lang="vi-VN" sz="2800" dirty="0" smtClean="0">
                <a:solidFill>
                  <a:srgbClr val="FF0000"/>
                </a:solidFill>
              </a:rPr>
              <a:t>- </a:t>
            </a:r>
            <a:r>
              <a:rPr lang="vi-VN" sz="2800" dirty="0">
                <a:solidFill>
                  <a:srgbClr val="FF0000"/>
                </a:solidFill>
              </a:rPr>
              <a:t>1 mm</a:t>
            </a:r>
            <a:endParaRPr lang="vi-VN" sz="2800" dirty="0">
              <a:solidFill>
                <a:srgbClr val="FF0000"/>
              </a:solidFill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89745" y="1380138"/>
            <a:ext cx="18598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solidFill>
                  <a:schemeClr val="tx1"/>
                </a:solidFill>
              </a:rPr>
              <a:t>1 mm - 1 </a:t>
            </a:r>
            <a:r>
              <a:rPr lang="vi-VN" sz="2800" dirty="0" smtClean="0">
                <a:solidFill>
                  <a:schemeClr val="tx1"/>
                </a:solidFill>
              </a:rPr>
              <a:t>m</a:t>
            </a:r>
            <a:endParaRPr lang="vi-VN" sz="28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48343" y="751428"/>
            <a:ext cx="29370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solidFill>
                  <a:srgbClr val="0000FF"/>
                </a:solidFill>
              </a:rPr>
              <a:t>1 mm - 100000 km</a:t>
            </a:r>
            <a:endParaRPr lang="vi-VN" sz="2800" dirty="0"/>
          </a:p>
        </p:txBody>
      </p:sp>
      <p:sp>
        <p:nvSpPr>
          <p:cNvPr id="46" name="Rectangle 45"/>
          <p:cNvSpPr/>
          <p:nvPr/>
        </p:nvSpPr>
        <p:spPr>
          <a:xfrm>
            <a:off x="2120515" y="-85223"/>
            <a:ext cx="73732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4.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Nhìn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tổng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quát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về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thang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sóng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điện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từ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044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800"/>
                                        <p:tgtEl>
                                          <p:spTgt spid="5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5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1000"/>
                                        <p:tgtEl>
                                          <p:spTgt spid="5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2000"/>
                                        <p:tgtEl>
                                          <p:spTgt spid="5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5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5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5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0"/>
                                        <p:tgtEl>
                                          <p:spTgt spid="5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000"/>
                                        <p:tgtEl>
                                          <p:spTgt spid="5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5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000"/>
                                        <p:tgtEl>
                                          <p:spTgt spid="5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000"/>
                                        <p:tgtEl>
                                          <p:spTgt spid="57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2000"/>
                                        <p:tgtEl>
                                          <p:spTgt spid="57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2000" fill="hold"/>
                                        <p:tgtEl>
                                          <p:spTgt spid="57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6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573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573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573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573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8" grpId="0"/>
      <p:bldP spid="57359" grpId="0" animBg="1"/>
      <p:bldP spid="57361" grpId="0" animBg="1"/>
      <p:bldP spid="57362" grpId="0"/>
      <p:bldP spid="57364" grpId="0" animBg="1"/>
      <p:bldP spid="57365" grpId="0"/>
      <p:bldP spid="57367" grpId="0" animBg="1"/>
      <p:bldP spid="57368" grpId="0" animBg="1"/>
      <p:bldP spid="57369" grpId="0" animBg="1"/>
      <p:bldP spid="57370" grpId="0"/>
      <p:bldP spid="57373" grpId="0"/>
      <p:bldP spid="57375" grpId="0"/>
      <p:bldP spid="57376" grpId="0"/>
      <p:bldP spid="57378" grpId="0" animBg="1"/>
      <p:bldP spid="57378" grpId="1" animBg="1"/>
      <p:bldP spid="38" grpId="0" animBg="1"/>
      <p:bldP spid="39" grpId="0"/>
      <p:bldP spid="2" grpId="0"/>
      <p:bldP spid="3" grpId="0"/>
      <p:bldP spid="4" grpId="0"/>
      <p:bldP spid="5" grpId="0"/>
      <p:bldP spid="6" grpId="0"/>
      <p:bldP spid="7" grpId="0"/>
      <p:bldP spid="8" grpId="0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body" idx="1"/>
          </p:nvPr>
        </p:nvSpPr>
        <p:spPr>
          <a:xfrm>
            <a:off x="0" y="1066800"/>
            <a:ext cx="9144000" cy="4724400"/>
          </a:xfrm>
        </p:spPr>
        <p:txBody>
          <a:bodyPr/>
          <a:lstStyle/>
          <a:p>
            <a:pPr mar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</a:rPr>
              <a:t>Như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</a:rPr>
              <a:t>vậy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: 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dirty="0" smtClean="0">
              <a:solidFill>
                <a:srgbClr val="003F3E"/>
              </a:solidFill>
              <a:latin typeface="Times New Roman" panose="02020603050405020304" pitchFamily="18" charset="0"/>
            </a:endParaRPr>
          </a:p>
          <a:p>
            <a:pPr mar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Thang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sóng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điện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từ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bao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gồm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các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bức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xạ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được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sắp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xếp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theo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thứ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tự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sóng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(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hoặc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tần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số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)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tăng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dần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hoặc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giảm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dần</a:t>
            </a:r>
            <a:r>
              <a:rPr lang="en-US" dirty="0" smtClean="0">
                <a:solidFill>
                  <a:srgbClr val="7030A0"/>
                </a:solidFill>
              </a:rPr>
              <a:t>.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dirty="0" smtClean="0">
              <a:solidFill>
                <a:srgbClr val="7030A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- </a:t>
            </a:r>
            <a:r>
              <a:rPr lang="en-US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Giống</a:t>
            </a:r>
            <a:r>
              <a:rPr lang="en-US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nhau</a:t>
            </a:r>
            <a:r>
              <a:rPr lang="en-US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: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=&gt;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143" y="80781"/>
            <a:ext cx="73732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4.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Nhìn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tổng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quát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về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thang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sóng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điện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từ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252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14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14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14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66540" y="152400"/>
            <a:ext cx="8925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Em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có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biết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?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Lò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vi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sóng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là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gì</a:t>
            </a:r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không</a:t>
            </a:r>
            <a:endParaRPr lang="vi-VN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6295" y="855553"/>
            <a:ext cx="911073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vi-VN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   Do sóng vi </a:t>
            </a:r>
            <a:r>
              <a:rPr lang="vi-VN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ba là sóng điện từ có f dao động trùng với f</a:t>
            </a:r>
            <a:r>
              <a:rPr lang="vi-VN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của phân tử có trong chất hửu cơ của sinh vật  </a:t>
            </a:r>
            <a:r>
              <a:rPr lang="vi-VN" sz="2800" b="1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=&gt; </a:t>
            </a:r>
            <a:r>
              <a:rPr lang="vi-VN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cộng hưởng</a:t>
            </a:r>
            <a:r>
              <a:rPr lang="en-US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endParaRPr lang="en-US" sz="2800" dirty="0" smtClean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vi-VN" sz="2800" b="1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 =&gt;</a:t>
            </a:r>
            <a:r>
              <a:rPr lang="vi-VN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các phân tử hữu cơ hấp thụ </a:t>
            </a:r>
            <a:r>
              <a:rPr lang="vi-VN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vi sóng mạnh</a:t>
            </a:r>
            <a:endParaRPr lang="en-US" sz="2800" dirty="0" smtClean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=&gt;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 rung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mạnh</a:t>
            </a:r>
            <a:r>
              <a:rPr lang="vi-VN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nhiều</a:t>
            </a:r>
            <a:r>
              <a:rPr lang="vi-VN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 phân tử chất hữu cơ </a:t>
            </a:r>
            <a:endParaRPr lang="vi-VN" sz="2800" dirty="0" smtClean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vi-VN" sz="2800" b="1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 =&gt;</a:t>
            </a:r>
            <a:r>
              <a:rPr lang="vi-VN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d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ẫn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phát sinh </a:t>
            </a:r>
            <a:r>
              <a:rPr lang="vi-VN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nhiệt  </a:t>
            </a:r>
            <a:r>
              <a:rPr lang="vi-VN" sz="2800" b="1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=&gt;</a:t>
            </a:r>
            <a:r>
              <a:rPr lang="vi-VN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chín thức ăn.</a:t>
            </a:r>
            <a:endParaRPr lang="vi-VN" sz="24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   </a:t>
            </a:r>
            <a:r>
              <a:rPr lang="vi-VN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sóng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vi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ba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cũng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a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dụng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: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làm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rung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điện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thoại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di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cũng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như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nhiều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loại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máy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móc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  <a:ea typeface="Times New Roman" panose="02020603050405020304" pitchFamily="18" charset="0"/>
              </a:rPr>
              <a:t>khác</a:t>
            </a:r>
            <a:r>
              <a:rPr lang="en-US" sz="2800" dirty="0" smtClean="0">
                <a:solidFill>
                  <a:srgbClr val="0000FF"/>
                </a:solidFill>
                <a:ea typeface="Times New Roman" panose="02020603050405020304" pitchFamily="18" charset="0"/>
              </a:rPr>
              <a:t>.</a:t>
            </a:r>
            <a:endParaRPr lang="vi-VN" sz="2400" dirty="0">
              <a:solidFill>
                <a:srgbClr val="0000FF"/>
              </a:solidFill>
              <a:ea typeface="Times New Roman" panose="02020603050405020304" pitchFamily="18" charset="0"/>
            </a:endParaRPr>
          </a:p>
        </p:txBody>
      </p:sp>
      <p:pic>
        <p:nvPicPr>
          <p:cNvPr id="6" name="Picture 4" descr="thumbnailCAH97WU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184788"/>
            <a:ext cx="3505200" cy="267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loviso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1508" y="4394983"/>
            <a:ext cx="3777562" cy="249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508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title"/>
          </p:nvPr>
        </p:nvSpPr>
        <p:spPr>
          <a:xfrm>
            <a:off x="432515" y="0"/>
            <a:ext cx="8229600" cy="685800"/>
          </a:xfrm>
        </p:spPr>
        <p:txBody>
          <a:bodyPr/>
          <a:lstStyle/>
          <a:p>
            <a:r>
              <a:rPr lang="en-US" b="1" dirty="0" err="1" smtClean="0"/>
              <a:t>Củng</a:t>
            </a:r>
            <a:r>
              <a:rPr lang="en-US" b="1" dirty="0" smtClean="0"/>
              <a:t> </a:t>
            </a:r>
            <a:r>
              <a:rPr lang="en-US" b="1" dirty="0" err="1" smtClean="0"/>
              <a:t>cố</a:t>
            </a:r>
            <a:endParaRPr lang="en-US" b="1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1"/>
          </p:nvPr>
        </p:nvSpPr>
        <p:spPr>
          <a:xfrm>
            <a:off x="463639" y="1219200"/>
            <a:ext cx="8229600" cy="2438400"/>
          </a:xfrm>
        </p:spPr>
        <p:txBody>
          <a:bodyPr/>
          <a:lstStyle/>
          <a:p>
            <a:r>
              <a:rPr lang="en-US" sz="3600" b="1" dirty="0" err="1" smtClean="0">
                <a:solidFill>
                  <a:srgbClr val="0000FF"/>
                </a:solidFill>
              </a:rPr>
              <a:t>Bản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chất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tia</a:t>
            </a:r>
            <a:r>
              <a:rPr lang="en-US" sz="3600" b="1" dirty="0" smtClean="0">
                <a:solidFill>
                  <a:srgbClr val="0000FF"/>
                </a:solidFill>
              </a:rPr>
              <a:t> X: </a:t>
            </a:r>
            <a:r>
              <a:rPr lang="en-US" sz="3600" b="1" dirty="0" err="1" smtClean="0">
                <a:solidFill>
                  <a:srgbClr val="0000FF"/>
                </a:solidFill>
              </a:rPr>
              <a:t>là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sóng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điện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từ</a:t>
            </a:r>
            <a:endParaRPr lang="en-US" sz="3600" b="1" dirty="0" smtClean="0">
              <a:solidFill>
                <a:srgbClr val="0000FF"/>
              </a:solidFill>
            </a:endParaRPr>
          </a:p>
          <a:p>
            <a:r>
              <a:rPr lang="en-US" sz="3600" b="1" dirty="0" err="1" smtClean="0">
                <a:solidFill>
                  <a:srgbClr val="0000FF"/>
                </a:solidFill>
              </a:rPr>
              <a:t>Tính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chất</a:t>
            </a:r>
            <a:r>
              <a:rPr lang="en-US" sz="3600" b="1" dirty="0" smtClean="0">
                <a:solidFill>
                  <a:srgbClr val="0000FF"/>
                </a:solidFill>
              </a:rPr>
              <a:t>: </a:t>
            </a:r>
          </a:p>
          <a:p>
            <a:r>
              <a:rPr lang="en-US" sz="3600" b="1" dirty="0" err="1" smtClean="0">
                <a:solidFill>
                  <a:srgbClr val="0000FF"/>
                </a:solidFill>
              </a:rPr>
              <a:t>Công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dụng</a:t>
            </a:r>
            <a:r>
              <a:rPr lang="en-US" sz="3600" b="1" dirty="0" smtClean="0">
                <a:solidFill>
                  <a:srgbClr val="0000FF"/>
                </a:solidFill>
              </a:rPr>
              <a:t>: </a:t>
            </a:r>
          </a:p>
          <a:p>
            <a:r>
              <a:rPr lang="en-US" sz="3600" b="1" dirty="0" err="1" smtClean="0">
                <a:solidFill>
                  <a:srgbClr val="0000FF"/>
                </a:solidFill>
              </a:rPr>
              <a:t>Thang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sóng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điện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từ</a:t>
            </a:r>
            <a:r>
              <a:rPr lang="en-US" sz="3600" b="1" dirty="0" smtClean="0">
                <a:solidFill>
                  <a:srgbClr val="0000FF"/>
                </a:solidFill>
              </a:rPr>
              <a:t>: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362700" y="7956550"/>
            <a:ext cx="2133600" cy="365125"/>
          </a:xfrm>
        </p:spPr>
        <p:txBody>
          <a:bodyPr/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D74A4A14-84DC-4A3B-AB42-992D8E3D04A0}" type="slidenum">
              <a:rPr lang="en-US" sz="1200">
                <a:solidFill>
                  <a:srgbClr val="898989"/>
                </a:solidFill>
                <a:latin typeface="VNI-Times" pitchFamily="2" charset="0"/>
              </a:rPr>
              <a:pPr eaLnBrk="1" hangingPunct="1"/>
              <a:t>23</a:t>
            </a:fld>
            <a:endParaRPr lang="en-US" sz="1200">
              <a:solidFill>
                <a:srgbClr val="898989"/>
              </a:solidFill>
              <a:latin typeface="VNI-Times" pitchFamily="2" charset="0"/>
            </a:endParaRPr>
          </a:p>
        </p:txBody>
      </p:sp>
      <p:sp>
        <p:nvSpPr>
          <p:cNvPr id="238594" name="AutoShape 2"/>
          <p:cNvSpPr>
            <a:spLocks noChangeArrowheads="1"/>
          </p:cNvSpPr>
          <p:nvPr/>
        </p:nvSpPr>
        <p:spPr bwMode="auto">
          <a:xfrm rot="1553576">
            <a:off x="2024063" y="388938"/>
            <a:ext cx="457200" cy="304800"/>
          </a:xfrm>
          <a:prstGeom prst="star5">
            <a:avLst/>
          </a:prstGeom>
          <a:solidFill>
            <a:srgbClr val="C0C0C0"/>
          </a:solidFill>
          <a:ln w="12700" cap="sq">
            <a:solidFill>
              <a:srgbClr val="B2B2B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3600" b="1">
              <a:latin typeface="Garamond" pitchFamily="18" charset="0"/>
            </a:endParaRPr>
          </a:p>
        </p:txBody>
      </p: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266700" y="3276600"/>
            <a:ext cx="85344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4000" b="1" dirty="0" err="1">
                <a:solidFill>
                  <a:srgbClr val="008080"/>
                </a:solidFill>
              </a:rPr>
              <a:t>Câu</a:t>
            </a:r>
            <a:r>
              <a:rPr lang="en-US" sz="4000" b="1" dirty="0">
                <a:solidFill>
                  <a:srgbClr val="008080"/>
                </a:solidFill>
              </a:rPr>
              <a:t> 1. Tia X </a:t>
            </a:r>
            <a:r>
              <a:rPr lang="en-US" sz="4000" b="1" dirty="0" err="1">
                <a:solidFill>
                  <a:srgbClr val="008080"/>
                </a:solidFill>
              </a:rPr>
              <a:t>là</a:t>
            </a:r>
            <a:endParaRPr lang="en-US" sz="4000" b="1" dirty="0">
              <a:solidFill>
                <a:srgbClr val="008080"/>
              </a:solidFill>
            </a:endParaRPr>
          </a:p>
          <a:p>
            <a:pPr eaLnBrk="1" hangingPunct="1"/>
            <a:r>
              <a:rPr lang="en-US" sz="4000" b="1" dirty="0" smtClean="0"/>
              <a:t>A. </a:t>
            </a:r>
            <a:r>
              <a:rPr lang="en-US" sz="4000" b="1" dirty="0" err="1" smtClean="0"/>
              <a:t>dòng</a:t>
            </a:r>
            <a:r>
              <a:rPr lang="en-US" sz="4000" b="1" dirty="0" smtClean="0"/>
              <a:t> </a:t>
            </a:r>
            <a:r>
              <a:rPr lang="en-US" sz="4000" b="1" dirty="0" err="1"/>
              <a:t>hạt</a:t>
            </a:r>
            <a:r>
              <a:rPr lang="en-US" sz="4000" b="1" dirty="0"/>
              <a:t> </a:t>
            </a:r>
            <a:r>
              <a:rPr lang="en-US" sz="4000" b="1" dirty="0" err="1"/>
              <a:t>mang</a:t>
            </a:r>
            <a:r>
              <a:rPr lang="en-US" sz="4000" b="1" dirty="0"/>
              <a:t> </a:t>
            </a:r>
            <a:r>
              <a:rPr lang="en-US" sz="4000" b="1" dirty="0" err="1"/>
              <a:t>điện</a:t>
            </a:r>
            <a:r>
              <a:rPr lang="en-US" sz="4000" b="1" dirty="0"/>
              <a:t> </a:t>
            </a:r>
            <a:r>
              <a:rPr lang="en-US" sz="4000" b="1" dirty="0" err="1" smtClean="0"/>
              <a:t>tích</a:t>
            </a:r>
            <a:r>
              <a:rPr lang="en-US" sz="4000" b="1" dirty="0" smtClean="0"/>
              <a:t>.</a:t>
            </a:r>
          </a:p>
          <a:p>
            <a:pPr eaLnBrk="1" hangingPunct="1"/>
            <a:r>
              <a:rPr lang="en-US" sz="4000" b="1" dirty="0" smtClean="0"/>
              <a:t>B</a:t>
            </a:r>
            <a:r>
              <a:rPr lang="en-US" sz="4000" b="1" dirty="0"/>
              <a:t>. </a:t>
            </a:r>
            <a:r>
              <a:rPr lang="en-US" sz="4000" b="1" dirty="0" err="1"/>
              <a:t>sóng</a:t>
            </a:r>
            <a:r>
              <a:rPr lang="en-US" sz="4000" b="1" dirty="0"/>
              <a:t> </a:t>
            </a:r>
            <a:r>
              <a:rPr lang="en-US" sz="4000" b="1" dirty="0" err="1"/>
              <a:t>điện</a:t>
            </a:r>
            <a:r>
              <a:rPr lang="en-US" sz="4000" b="1" dirty="0"/>
              <a:t> </a:t>
            </a:r>
            <a:r>
              <a:rPr lang="en-US" sz="4000" b="1" dirty="0" err="1"/>
              <a:t>từ</a:t>
            </a:r>
            <a:r>
              <a:rPr lang="en-US" sz="4000" b="1" dirty="0"/>
              <a:t> </a:t>
            </a:r>
            <a:r>
              <a:rPr lang="en-US" sz="4000" b="1" dirty="0" err="1"/>
              <a:t>có</a:t>
            </a:r>
            <a:r>
              <a:rPr lang="en-US" sz="4000" b="1" dirty="0"/>
              <a:t> </a:t>
            </a:r>
            <a:r>
              <a:rPr lang="en-US" sz="4000" b="1" dirty="0" err="1"/>
              <a:t>bước</a:t>
            </a:r>
            <a:r>
              <a:rPr lang="en-US" sz="4000" b="1" dirty="0"/>
              <a:t> </a:t>
            </a:r>
            <a:r>
              <a:rPr lang="en-US" sz="4000" b="1" dirty="0" err="1"/>
              <a:t>sóng</a:t>
            </a:r>
            <a:r>
              <a:rPr lang="en-US" sz="4000" b="1" dirty="0"/>
              <a:t> </a:t>
            </a:r>
            <a:r>
              <a:rPr lang="en-US" sz="4000" b="1" dirty="0" err="1"/>
              <a:t>rất</a:t>
            </a:r>
            <a:r>
              <a:rPr lang="en-US" sz="4000" b="1" dirty="0"/>
              <a:t> </a:t>
            </a:r>
            <a:r>
              <a:rPr lang="en-US" sz="4000" b="1" dirty="0" err="1" smtClean="0"/>
              <a:t>ngắn</a:t>
            </a:r>
            <a:r>
              <a:rPr lang="en-US" sz="4000" b="1" dirty="0" smtClean="0"/>
              <a:t>.</a:t>
            </a:r>
          </a:p>
          <a:p>
            <a:pPr eaLnBrk="1" hangingPunct="1"/>
            <a:r>
              <a:rPr lang="en-US" sz="4000" b="1" dirty="0" smtClean="0"/>
              <a:t>C</a:t>
            </a:r>
            <a:r>
              <a:rPr lang="en-US" sz="4000" b="1" dirty="0"/>
              <a:t>. </a:t>
            </a:r>
            <a:r>
              <a:rPr lang="en-US" sz="4000" b="1" dirty="0" err="1"/>
              <a:t>sóng</a:t>
            </a:r>
            <a:r>
              <a:rPr lang="en-US" sz="4000" b="1" dirty="0"/>
              <a:t> </a:t>
            </a:r>
            <a:r>
              <a:rPr lang="en-US" sz="4000" b="1" dirty="0" err="1"/>
              <a:t>điện</a:t>
            </a:r>
            <a:r>
              <a:rPr lang="en-US" sz="4000" b="1" dirty="0"/>
              <a:t> </a:t>
            </a:r>
            <a:r>
              <a:rPr lang="en-US" sz="4000" b="1" dirty="0" err="1"/>
              <a:t>từ</a:t>
            </a:r>
            <a:r>
              <a:rPr lang="en-US" sz="4000" b="1" dirty="0"/>
              <a:t> </a:t>
            </a:r>
            <a:r>
              <a:rPr lang="en-US" sz="4000" b="1" dirty="0" err="1"/>
              <a:t>có</a:t>
            </a:r>
            <a:r>
              <a:rPr lang="en-US" sz="4000" b="1" dirty="0"/>
              <a:t> </a:t>
            </a:r>
            <a:r>
              <a:rPr lang="en-US" sz="4000" b="1" dirty="0" err="1"/>
              <a:t>bước</a:t>
            </a:r>
            <a:r>
              <a:rPr lang="en-US" sz="4000" b="1" dirty="0"/>
              <a:t> </a:t>
            </a:r>
            <a:r>
              <a:rPr lang="en-US" sz="4000" b="1" dirty="0" err="1"/>
              <a:t>sóng</a:t>
            </a:r>
            <a:r>
              <a:rPr lang="en-US" sz="4000" b="1" dirty="0"/>
              <a:t> </a:t>
            </a:r>
            <a:r>
              <a:rPr lang="en-US" sz="4000" b="1" dirty="0" err="1" smtClean="0"/>
              <a:t>dài</a:t>
            </a:r>
            <a:r>
              <a:rPr lang="en-US" sz="4000" b="1" dirty="0" smtClean="0"/>
              <a:t>.</a:t>
            </a:r>
          </a:p>
          <a:p>
            <a:pPr eaLnBrk="1" hangingPunct="1"/>
            <a:r>
              <a:rPr lang="en-US" sz="4000" b="1" dirty="0" smtClean="0"/>
              <a:t>D</a:t>
            </a:r>
            <a:r>
              <a:rPr lang="en-US" sz="4000" b="1" dirty="0"/>
              <a:t>. </a:t>
            </a:r>
            <a:r>
              <a:rPr lang="en-US" sz="4000" b="1" dirty="0" err="1"/>
              <a:t>B</a:t>
            </a:r>
            <a:r>
              <a:rPr lang="en-US" sz="4000" b="1" dirty="0" err="1">
                <a:latin typeface="VNI-Times" pitchFamily="2" charset="0"/>
              </a:rPr>
              <a:t>ức</a:t>
            </a:r>
            <a:r>
              <a:rPr lang="en-US" sz="4000" b="1" dirty="0">
                <a:latin typeface="VNI-Times" pitchFamily="2" charset="0"/>
              </a:rPr>
              <a:t> </a:t>
            </a:r>
            <a:r>
              <a:rPr lang="en-US" sz="4000" b="1" dirty="0" err="1">
                <a:latin typeface="VNI-Times" pitchFamily="2" charset="0"/>
              </a:rPr>
              <a:t>xạ</a:t>
            </a:r>
            <a:r>
              <a:rPr lang="en-US" sz="4000" b="1" dirty="0">
                <a:latin typeface="VNI-Times" pitchFamily="2" charset="0"/>
              </a:rPr>
              <a:t> </a:t>
            </a:r>
            <a:r>
              <a:rPr lang="en-US" sz="4000" b="1" dirty="0" err="1">
                <a:latin typeface="VNI-Times" pitchFamily="2" charset="0"/>
              </a:rPr>
              <a:t>nhìn</a:t>
            </a:r>
            <a:r>
              <a:rPr lang="en-US" sz="4000" b="1" dirty="0">
                <a:latin typeface="VNI-Times" pitchFamily="2" charset="0"/>
              </a:rPr>
              <a:t> </a:t>
            </a:r>
            <a:r>
              <a:rPr lang="en-US" sz="4000" b="1" dirty="0" err="1">
                <a:latin typeface="VNI-Times" pitchFamily="2" charset="0"/>
              </a:rPr>
              <a:t>thấy</a:t>
            </a:r>
            <a:r>
              <a:rPr lang="en-US" sz="4000" b="1" dirty="0">
                <a:latin typeface="VNI-Times" pitchFamily="2" charset="0"/>
              </a:rPr>
              <a:t> </a:t>
            </a:r>
            <a:r>
              <a:rPr lang="en-US" sz="4000" b="1" dirty="0" err="1">
                <a:latin typeface="VNI-Times" pitchFamily="2" charset="0"/>
              </a:rPr>
              <a:t>ñược</a:t>
            </a:r>
            <a:r>
              <a:rPr lang="en-US" sz="4000" b="1" dirty="0">
                <a:latin typeface="VNI-Times" pitchFamily="2" charset="0"/>
              </a:rPr>
              <a:t>.</a:t>
            </a:r>
            <a:r>
              <a:rPr lang="en-US" sz="4000" b="1" dirty="0"/>
              <a:t> </a:t>
            </a:r>
          </a:p>
        </p:txBody>
      </p:sp>
      <p:sp>
        <p:nvSpPr>
          <p:cNvPr id="31749" name="Rectangle 30"/>
          <p:cNvSpPr>
            <a:spLocks noChangeArrowheads="1"/>
          </p:cNvSpPr>
          <p:nvPr/>
        </p:nvSpPr>
        <p:spPr bwMode="auto">
          <a:xfrm>
            <a:off x="-190500" y="3565525"/>
            <a:ext cx="184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vi-VN" sz="3600" b="1">
              <a:latin typeface="Garamond" panose="02020404030301010803" pitchFamily="18" charset="0"/>
            </a:endParaRPr>
          </a:p>
        </p:txBody>
      </p:sp>
      <p:sp>
        <p:nvSpPr>
          <p:cNvPr id="31750" name="Rectangle 31"/>
          <p:cNvSpPr>
            <a:spLocks noChangeArrowheads="1"/>
          </p:cNvSpPr>
          <p:nvPr/>
        </p:nvSpPr>
        <p:spPr bwMode="auto">
          <a:xfrm>
            <a:off x="-190500" y="4310063"/>
            <a:ext cx="5334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>
                <a:cs typeface="Times New Roman" panose="02020603050405020304" pitchFamily="18" charset="0"/>
              </a:rPr>
              <a:t>          </a:t>
            </a:r>
            <a:endParaRPr kumimoji="1" lang="en-US" sz="2400" b="1"/>
          </a:p>
        </p:txBody>
      </p:sp>
      <p:sp>
        <p:nvSpPr>
          <p:cNvPr id="31751" name="Rectangle 32"/>
          <p:cNvSpPr>
            <a:spLocks noChangeArrowheads="1"/>
          </p:cNvSpPr>
          <p:nvPr/>
        </p:nvSpPr>
        <p:spPr bwMode="auto">
          <a:xfrm>
            <a:off x="-190500" y="4989513"/>
            <a:ext cx="8128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>
                <a:cs typeface="Times New Roman" panose="02020603050405020304" pitchFamily="18" charset="0"/>
              </a:rPr>
              <a:t>                  </a:t>
            </a:r>
            <a:endParaRPr kumimoji="1" lang="en-US" sz="2400" b="1"/>
          </a:p>
        </p:txBody>
      </p:sp>
      <p:sp>
        <p:nvSpPr>
          <p:cNvPr id="31752" name="Rectangle 33"/>
          <p:cNvSpPr>
            <a:spLocks noChangeArrowheads="1"/>
          </p:cNvSpPr>
          <p:nvPr/>
        </p:nvSpPr>
        <p:spPr bwMode="auto">
          <a:xfrm>
            <a:off x="-190500" y="5697538"/>
            <a:ext cx="6032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>
                <a:cs typeface="Times New Roman" panose="02020603050405020304" pitchFamily="18" charset="0"/>
              </a:rPr>
              <a:t>            </a:t>
            </a:r>
            <a:endParaRPr kumimoji="1" lang="en-US" sz="2400" b="1"/>
          </a:p>
        </p:txBody>
      </p:sp>
      <p:sp>
        <p:nvSpPr>
          <p:cNvPr id="31753" name="WordArt 30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733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TRẮC NGHIỆM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990600"/>
            <a:ext cx="9144000" cy="13401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2" name="Picture 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8100" y="1200818"/>
            <a:ext cx="13716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ntr" presetSubtype="1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7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317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4" grpId="0" animBg="1"/>
      <p:bldP spid="31753" grpId="0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5" name="Text Box 3"/>
          <p:cNvSpPr txBox="1">
            <a:spLocks noChangeArrowheads="1"/>
          </p:cNvSpPr>
          <p:nvPr/>
        </p:nvSpPr>
        <p:spPr bwMode="auto">
          <a:xfrm>
            <a:off x="76200" y="3179326"/>
            <a:ext cx="9144000" cy="375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sz="3900" b="1" dirty="0" err="1" smtClean="0">
                <a:solidFill>
                  <a:srgbClr val="003F3E"/>
                </a:solidFill>
              </a:rPr>
              <a:t>Câu</a:t>
            </a:r>
            <a:r>
              <a:rPr lang="en-US" sz="3900" b="1" dirty="0">
                <a:solidFill>
                  <a:srgbClr val="003F3E"/>
                </a:solidFill>
              </a:rPr>
              <a:t> </a:t>
            </a:r>
            <a:r>
              <a:rPr lang="en-US" sz="3900" b="1" dirty="0" smtClean="0">
                <a:solidFill>
                  <a:srgbClr val="003F3E"/>
                </a:solidFill>
              </a:rPr>
              <a:t>2. </a:t>
            </a:r>
            <a:r>
              <a:rPr lang="en-US" sz="3900" b="1" dirty="0" err="1" smtClean="0">
                <a:solidFill>
                  <a:srgbClr val="003F3E"/>
                </a:solidFill>
              </a:rPr>
              <a:t>câu</a:t>
            </a:r>
            <a:r>
              <a:rPr lang="en-US" sz="3900" b="1" dirty="0" smtClean="0">
                <a:solidFill>
                  <a:srgbClr val="003F3E"/>
                </a:solidFill>
              </a:rPr>
              <a:t> </a:t>
            </a:r>
            <a:r>
              <a:rPr lang="en-US" sz="3900" b="1" dirty="0" err="1" smtClean="0">
                <a:solidFill>
                  <a:srgbClr val="003F3E"/>
                </a:solidFill>
              </a:rPr>
              <a:t>nào</a:t>
            </a:r>
            <a:r>
              <a:rPr lang="en-US" sz="3900" b="1" dirty="0" smtClean="0">
                <a:solidFill>
                  <a:srgbClr val="003F3E"/>
                </a:solidFill>
              </a:rPr>
              <a:t> </a:t>
            </a:r>
            <a:r>
              <a:rPr lang="en-US" sz="3900" b="1" dirty="0" err="1" smtClean="0">
                <a:solidFill>
                  <a:srgbClr val="FF0000"/>
                </a:solidFill>
              </a:rPr>
              <a:t>sai</a:t>
            </a:r>
            <a:r>
              <a:rPr lang="en-US" sz="3900" b="1" dirty="0" smtClean="0">
                <a:solidFill>
                  <a:srgbClr val="003F3E"/>
                </a:solidFill>
              </a:rPr>
              <a:t> </a:t>
            </a:r>
            <a:r>
              <a:rPr lang="en-US" sz="3900" b="1" dirty="0" err="1" smtClean="0">
                <a:solidFill>
                  <a:srgbClr val="003F3E"/>
                </a:solidFill>
              </a:rPr>
              <a:t>khi</a:t>
            </a:r>
            <a:r>
              <a:rPr lang="en-US" sz="3900" b="1" dirty="0" smtClean="0">
                <a:solidFill>
                  <a:srgbClr val="003F3E"/>
                </a:solidFill>
              </a:rPr>
              <a:t> </a:t>
            </a:r>
            <a:r>
              <a:rPr lang="en-US" sz="3900" b="1" dirty="0" err="1" smtClean="0">
                <a:solidFill>
                  <a:srgbClr val="003F3E"/>
                </a:solidFill>
              </a:rPr>
              <a:t>nói</a:t>
            </a:r>
            <a:r>
              <a:rPr lang="en-US" sz="3900" b="1" dirty="0" smtClean="0">
                <a:solidFill>
                  <a:srgbClr val="003F3E"/>
                </a:solidFill>
              </a:rPr>
              <a:t> </a:t>
            </a:r>
            <a:r>
              <a:rPr lang="en-US" sz="3900" b="1" dirty="0" err="1" smtClean="0">
                <a:solidFill>
                  <a:srgbClr val="003F3E"/>
                </a:solidFill>
              </a:rPr>
              <a:t>về</a:t>
            </a:r>
            <a:r>
              <a:rPr lang="en-US" sz="3900" b="1" dirty="0" smtClean="0">
                <a:solidFill>
                  <a:srgbClr val="003F3E"/>
                </a:solidFill>
              </a:rPr>
              <a:t> </a:t>
            </a:r>
            <a:r>
              <a:rPr lang="en-US" sz="3900" b="1" dirty="0" err="1">
                <a:solidFill>
                  <a:srgbClr val="003F3E"/>
                </a:solidFill>
              </a:rPr>
              <a:t>tia</a:t>
            </a:r>
            <a:r>
              <a:rPr lang="en-US" sz="3900" b="1" dirty="0">
                <a:solidFill>
                  <a:srgbClr val="003F3E"/>
                </a:solidFill>
              </a:rPr>
              <a:t> X </a:t>
            </a:r>
            <a:r>
              <a:rPr lang="en-US" sz="3900" b="1" dirty="0" err="1">
                <a:solidFill>
                  <a:srgbClr val="003F3E"/>
                </a:solidFill>
              </a:rPr>
              <a:t>và</a:t>
            </a:r>
            <a:r>
              <a:rPr lang="en-US" sz="3900" b="1" dirty="0">
                <a:solidFill>
                  <a:srgbClr val="003F3E"/>
                </a:solidFill>
              </a:rPr>
              <a:t> </a:t>
            </a:r>
            <a:r>
              <a:rPr lang="en-US" sz="3900" b="1" dirty="0" err="1">
                <a:solidFill>
                  <a:srgbClr val="003F3E"/>
                </a:solidFill>
              </a:rPr>
              <a:t>tia</a:t>
            </a:r>
            <a:r>
              <a:rPr lang="en-US" sz="3900" b="1" dirty="0">
                <a:solidFill>
                  <a:srgbClr val="003F3E"/>
                </a:solidFill>
              </a:rPr>
              <a:t> </a:t>
            </a:r>
            <a:r>
              <a:rPr lang="en-US" sz="3900" b="1" dirty="0" err="1">
                <a:solidFill>
                  <a:srgbClr val="003F3E"/>
                </a:solidFill>
              </a:rPr>
              <a:t>tử</a:t>
            </a:r>
            <a:r>
              <a:rPr lang="en-US" sz="3900" b="1" dirty="0">
                <a:solidFill>
                  <a:srgbClr val="003F3E"/>
                </a:solidFill>
              </a:rPr>
              <a:t> </a:t>
            </a:r>
            <a:r>
              <a:rPr lang="en-US" sz="3900" b="1" dirty="0" err="1" smtClean="0">
                <a:solidFill>
                  <a:srgbClr val="003F3E"/>
                </a:solidFill>
              </a:rPr>
              <a:t>ngoại</a:t>
            </a:r>
            <a:r>
              <a:rPr lang="en-US" sz="3900" b="1" dirty="0" smtClean="0">
                <a:solidFill>
                  <a:srgbClr val="003F3E"/>
                </a:solidFill>
              </a:rPr>
              <a:t>?</a:t>
            </a:r>
            <a:endParaRPr lang="en-US" sz="3900" b="1" dirty="0">
              <a:solidFill>
                <a:srgbClr val="003F3E"/>
              </a:solidFill>
            </a:endParaRPr>
          </a:p>
          <a:p>
            <a:pPr marL="538163" lvl="1" algn="just" eaLnBrk="1" hangingPunct="1"/>
            <a:r>
              <a:rPr lang="en-US" sz="4000" b="1" dirty="0" smtClean="0">
                <a:solidFill>
                  <a:srgbClr val="0000FF"/>
                </a:solidFill>
              </a:rPr>
              <a:t>A. </a:t>
            </a:r>
            <a:r>
              <a:rPr lang="en-US" sz="4000" b="1" dirty="0" err="1" smtClean="0">
                <a:solidFill>
                  <a:srgbClr val="0000FF"/>
                </a:solidFill>
              </a:rPr>
              <a:t>diệt</a:t>
            </a:r>
            <a:r>
              <a:rPr lang="en-US" sz="4000" b="1" dirty="0" smtClean="0">
                <a:solidFill>
                  <a:srgbClr val="0000FF"/>
                </a:solidFill>
              </a:rPr>
              <a:t> vi </a:t>
            </a:r>
            <a:r>
              <a:rPr lang="en-US" sz="4000" b="1" dirty="0" err="1" smtClean="0">
                <a:solidFill>
                  <a:srgbClr val="0000FF"/>
                </a:solidFill>
              </a:rPr>
              <a:t>khuẩn</a:t>
            </a:r>
            <a:endParaRPr lang="en-US" sz="4000" b="1" dirty="0">
              <a:solidFill>
                <a:srgbClr val="0000FF"/>
              </a:solidFill>
            </a:endParaRPr>
          </a:p>
          <a:p>
            <a:pPr marL="538163" lvl="1" algn="just" eaLnBrk="1" hangingPunct="1"/>
            <a:r>
              <a:rPr lang="en-US" sz="4000" b="1" dirty="0">
                <a:solidFill>
                  <a:srgbClr val="0000FF"/>
                </a:solidFill>
              </a:rPr>
              <a:t>B</a:t>
            </a:r>
            <a:r>
              <a:rPr lang="en-US" sz="4000" b="1" dirty="0" smtClean="0">
                <a:solidFill>
                  <a:srgbClr val="0000FF"/>
                </a:solidFill>
              </a:rPr>
              <a:t>. </a:t>
            </a:r>
            <a:r>
              <a:rPr lang="en-US" sz="4000" b="1" dirty="0" err="1">
                <a:solidFill>
                  <a:srgbClr val="0000FF"/>
                </a:solidFill>
              </a:rPr>
              <a:t>làm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phát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quang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một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số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chất</a:t>
            </a:r>
            <a:r>
              <a:rPr lang="en-US" sz="4000" b="1" dirty="0">
                <a:solidFill>
                  <a:srgbClr val="0000FF"/>
                </a:solidFill>
              </a:rPr>
              <a:t>.  </a:t>
            </a:r>
          </a:p>
          <a:p>
            <a:pPr marL="538163" lvl="1" algn="just" eaLnBrk="1" hangingPunct="1"/>
            <a:r>
              <a:rPr lang="en-US" sz="4000" b="1" dirty="0" smtClean="0">
                <a:solidFill>
                  <a:srgbClr val="0000FF"/>
                </a:solidFill>
              </a:rPr>
              <a:t>C. </a:t>
            </a:r>
            <a:r>
              <a:rPr lang="en-US" sz="4000" b="1" dirty="0" err="1" smtClean="0">
                <a:solidFill>
                  <a:srgbClr val="0000FF"/>
                </a:solidFill>
              </a:rPr>
              <a:t>lệch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trong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điện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trường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và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từ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trường</a:t>
            </a:r>
            <a:r>
              <a:rPr lang="en-US" sz="4000" b="1" dirty="0" smtClean="0">
                <a:solidFill>
                  <a:srgbClr val="0000FF"/>
                </a:solidFill>
              </a:rPr>
              <a:t>.</a:t>
            </a:r>
          </a:p>
          <a:p>
            <a:pPr marL="538163" lvl="1" algn="just" eaLnBrk="1" hangingPunct="1"/>
            <a:r>
              <a:rPr lang="en-US" sz="4000" b="1" dirty="0" smtClean="0">
                <a:solidFill>
                  <a:srgbClr val="0000FF"/>
                </a:solidFill>
              </a:rPr>
              <a:t>D</a:t>
            </a:r>
            <a:r>
              <a:rPr lang="en-US" sz="4000" b="1" dirty="0">
                <a:solidFill>
                  <a:srgbClr val="0000FF"/>
                </a:solidFill>
              </a:rPr>
              <a:t>. </a:t>
            </a:r>
            <a:r>
              <a:rPr lang="en-US" sz="4000" b="1" dirty="0" err="1">
                <a:solidFill>
                  <a:srgbClr val="0000FF"/>
                </a:solidFill>
              </a:rPr>
              <a:t>có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tác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dụng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lên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kính</a:t>
            </a:r>
            <a:r>
              <a:rPr lang="en-US" sz="4000" b="1" dirty="0">
                <a:solidFill>
                  <a:srgbClr val="0000FF"/>
                </a:solidFill>
              </a:rPr>
              <a:t> </a:t>
            </a:r>
            <a:r>
              <a:rPr lang="en-US" sz="4000" b="1" dirty="0" err="1">
                <a:solidFill>
                  <a:srgbClr val="0000FF"/>
                </a:solidFill>
              </a:rPr>
              <a:t>ảnh</a:t>
            </a:r>
            <a:r>
              <a:rPr lang="en-US" sz="4000" b="1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32772" name="Rectangle 30"/>
          <p:cNvSpPr>
            <a:spLocks noChangeArrowheads="1"/>
          </p:cNvSpPr>
          <p:nvPr/>
        </p:nvSpPr>
        <p:spPr bwMode="auto">
          <a:xfrm>
            <a:off x="0" y="4146114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vi-VN" sz="3600" b="1">
              <a:latin typeface="Garamond" panose="02020404030301010803" pitchFamily="18" charset="0"/>
            </a:endParaRPr>
          </a:p>
        </p:txBody>
      </p:sp>
      <p:sp>
        <p:nvSpPr>
          <p:cNvPr id="32773" name="Rectangle 31"/>
          <p:cNvSpPr>
            <a:spLocks noChangeArrowheads="1"/>
          </p:cNvSpPr>
          <p:nvPr/>
        </p:nvSpPr>
        <p:spPr bwMode="auto">
          <a:xfrm>
            <a:off x="0" y="4593789"/>
            <a:ext cx="5334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 dirty="0">
                <a:cs typeface="Times New Roman" panose="02020603050405020304" pitchFamily="18" charset="0"/>
              </a:rPr>
              <a:t>          </a:t>
            </a:r>
            <a:endParaRPr kumimoji="1" lang="en-US" sz="2400" b="1" dirty="0"/>
          </a:p>
        </p:txBody>
      </p:sp>
      <p:sp>
        <p:nvSpPr>
          <p:cNvPr id="32774" name="Rectangle 32"/>
          <p:cNvSpPr>
            <a:spLocks noChangeArrowheads="1"/>
          </p:cNvSpPr>
          <p:nvPr/>
        </p:nvSpPr>
        <p:spPr bwMode="auto">
          <a:xfrm>
            <a:off x="0" y="5273239"/>
            <a:ext cx="8128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 dirty="0">
                <a:cs typeface="Times New Roman" panose="02020603050405020304" pitchFamily="18" charset="0"/>
              </a:rPr>
              <a:t>                  </a:t>
            </a:r>
            <a:endParaRPr kumimoji="1" lang="en-US" sz="2400" b="1" dirty="0"/>
          </a:p>
        </p:txBody>
      </p:sp>
      <p:sp>
        <p:nvSpPr>
          <p:cNvPr id="32775" name="Rectangle 33"/>
          <p:cNvSpPr>
            <a:spLocks noChangeArrowheads="1"/>
          </p:cNvSpPr>
          <p:nvPr/>
        </p:nvSpPr>
        <p:spPr bwMode="auto">
          <a:xfrm>
            <a:off x="0" y="5981264"/>
            <a:ext cx="6032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>
                <a:cs typeface="Times New Roman" panose="02020603050405020304" pitchFamily="18" charset="0"/>
              </a:rPr>
              <a:t>            </a:t>
            </a:r>
            <a:endParaRPr kumimoji="1" lang="en-US" sz="2400" b="1"/>
          </a:p>
        </p:txBody>
      </p:sp>
      <p:sp>
        <p:nvSpPr>
          <p:cNvPr id="13" name="AutoShape 2"/>
          <p:cNvSpPr>
            <a:spLocks noChangeArrowheads="1"/>
          </p:cNvSpPr>
          <p:nvPr/>
        </p:nvSpPr>
        <p:spPr bwMode="auto">
          <a:xfrm rot="1553576">
            <a:off x="2024063" y="388938"/>
            <a:ext cx="457200" cy="304800"/>
          </a:xfrm>
          <a:prstGeom prst="star5">
            <a:avLst/>
          </a:prstGeom>
          <a:solidFill>
            <a:srgbClr val="C0C0C0"/>
          </a:solidFill>
          <a:ln w="12700" cap="sq">
            <a:solidFill>
              <a:srgbClr val="B2B2B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3600" b="1">
              <a:latin typeface="Garamond" pitchFamily="18" charset="0"/>
            </a:endParaRPr>
          </a:p>
        </p:txBody>
      </p:sp>
      <p:sp>
        <p:nvSpPr>
          <p:cNvPr id="14" name="WordArt 30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733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TRẮC NGHIỆM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990600"/>
            <a:ext cx="9144000" cy="13401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1" name="Picture 18" descr="Cau ho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0" y="990600"/>
            <a:ext cx="2590800" cy="2112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5" name="Text Box 3"/>
          <p:cNvSpPr txBox="1">
            <a:spLocks noChangeArrowheads="1"/>
          </p:cNvSpPr>
          <p:nvPr/>
        </p:nvSpPr>
        <p:spPr bwMode="auto">
          <a:xfrm>
            <a:off x="-26894" y="3200400"/>
            <a:ext cx="91440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b="1" dirty="0" err="1">
                <a:solidFill>
                  <a:schemeClr val="tx1"/>
                </a:solidFill>
              </a:rPr>
              <a:t>Câu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</a:rPr>
              <a:t>3. </a:t>
            </a:r>
            <a:r>
              <a:rPr lang="en-US" b="1" dirty="0" err="1">
                <a:solidFill>
                  <a:schemeClr val="tx1"/>
                </a:solidFill>
              </a:rPr>
              <a:t>Sắp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xếp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đúng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thứ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tự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của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các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tia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theo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sự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tăng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dần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của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bước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sóng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trên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thang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sóng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điện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từ</a:t>
            </a:r>
            <a:endParaRPr lang="en-US" b="1" dirty="0">
              <a:solidFill>
                <a:schemeClr val="tx1"/>
              </a:solidFill>
            </a:endParaRPr>
          </a:p>
          <a:p>
            <a:pPr marL="174625" lvl="1" indent="269875" eaLnBrk="1" hangingPunct="1"/>
            <a:r>
              <a:rPr lang="en-US" b="1" dirty="0">
                <a:solidFill>
                  <a:srgbClr val="0000FF"/>
                </a:solidFill>
              </a:rPr>
              <a:t>A. </a:t>
            </a:r>
            <a:r>
              <a:rPr lang="en-US" dirty="0">
                <a:solidFill>
                  <a:srgbClr val="0000FF"/>
                </a:solidFill>
              </a:rPr>
              <a:t>Tia </a:t>
            </a:r>
            <a:r>
              <a:rPr lang="en-US" dirty="0" err="1">
                <a:solidFill>
                  <a:srgbClr val="0000FF"/>
                </a:solidFill>
              </a:rPr>
              <a:t>hồng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ngoại</a:t>
            </a:r>
            <a:r>
              <a:rPr lang="en-US" dirty="0">
                <a:solidFill>
                  <a:srgbClr val="0000FF"/>
                </a:solidFill>
              </a:rPr>
              <a:t>, a/s </a:t>
            </a:r>
            <a:r>
              <a:rPr lang="en-US" dirty="0" err="1" smtClean="0">
                <a:solidFill>
                  <a:srgbClr val="0000FF"/>
                </a:solidFill>
              </a:rPr>
              <a:t>nhìn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thấy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tia</a:t>
            </a:r>
            <a:r>
              <a:rPr lang="en-US" dirty="0">
                <a:solidFill>
                  <a:srgbClr val="0000FF"/>
                </a:solidFill>
              </a:rPr>
              <a:t> X, </a:t>
            </a:r>
            <a:r>
              <a:rPr lang="en-US" dirty="0" err="1">
                <a:solidFill>
                  <a:srgbClr val="0000FF"/>
                </a:solidFill>
              </a:rPr>
              <a:t>tia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tử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ngoại</a:t>
            </a:r>
            <a:r>
              <a:rPr lang="en-US" dirty="0">
                <a:solidFill>
                  <a:srgbClr val="0000FF"/>
                </a:solidFill>
              </a:rPr>
              <a:t>. </a:t>
            </a:r>
          </a:p>
          <a:p>
            <a:pPr marL="174625" lvl="1" indent="269875" eaLnBrk="1" hangingPunct="1"/>
            <a:r>
              <a:rPr lang="en-US" b="1" dirty="0">
                <a:solidFill>
                  <a:srgbClr val="0000FF"/>
                </a:solidFill>
              </a:rPr>
              <a:t>B.</a:t>
            </a:r>
            <a:r>
              <a:rPr lang="en-US" dirty="0">
                <a:solidFill>
                  <a:srgbClr val="0000FF"/>
                </a:solidFill>
              </a:rPr>
              <a:t> Tia </a:t>
            </a:r>
            <a:r>
              <a:rPr lang="en-US" dirty="0" err="1">
                <a:solidFill>
                  <a:srgbClr val="0000FF"/>
                </a:solidFill>
              </a:rPr>
              <a:t>tử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ngoại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smtClean="0">
                <a:solidFill>
                  <a:srgbClr val="0000FF"/>
                </a:solidFill>
              </a:rPr>
              <a:t>a/s </a:t>
            </a:r>
            <a:r>
              <a:rPr lang="en-US" dirty="0" err="1" smtClean="0">
                <a:solidFill>
                  <a:srgbClr val="0000FF"/>
                </a:solidFill>
              </a:rPr>
              <a:t>nhìn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thấy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tia</a:t>
            </a:r>
            <a:r>
              <a:rPr lang="en-US" dirty="0">
                <a:solidFill>
                  <a:srgbClr val="0000FF"/>
                </a:solidFill>
              </a:rPr>
              <a:t> X, </a:t>
            </a:r>
            <a:r>
              <a:rPr lang="en-US" dirty="0" err="1">
                <a:solidFill>
                  <a:srgbClr val="0000FF"/>
                </a:solidFill>
              </a:rPr>
              <a:t>tia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hồng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ngoại</a:t>
            </a:r>
            <a:r>
              <a:rPr lang="en-US" dirty="0">
                <a:solidFill>
                  <a:srgbClr val="0000FF"/>
                </a:solidFill>
              </a:rPr>
              <a:t>.</a:t>
            </a:r>
          </a:p>
          <a:p>
            <a:pPr marL="174625" lvl="1" indent="269875" eaLnBrk="1" hangingPunct="1"/>
            <a:r>
              <a:rPr lang="en-US" b="1" dirty="0">
                <a:solidFill>
                  <a:srgbClr val="0000FF"/>
                </a:solidFill>
              </a:rPr>
              <a:t>C. </a:t>
            </a:r>
            <a:r>
              <a:rPr lang="en-US" dirty="0">
                <a:solidFill>
                  <a:srgbClr val="0000FF"/>
                </a:solidFill>
              </a:rPr>
              <a:t>Tia </a:t>
            </a:r>
            <a:r>
              <a:rPr lang="en-US" dirty="0" err="1">
                <a:solidFill>
                  <a:srgbClr val="0000FF"/>
                </a:solidFill>
              </a:rPr>
              <a:t>tử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ngoại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tia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hồng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ngoại</a:t>
            </a:r>
            <a:r>
              <a:rPr lang="en-US" dirty="0">
                <a:solidFill>
                  <a:srgbClr val="0000FF"/>
                </a:solidFill>
              </a:rPr>
              <a:t>, a/s </a:t>
            </a:r>
            <a:r>
              <a:rPr lang="en-US" dirty="0" err="1">
                <a:solidFill>
                  <a:srgbClr val="0000FF"/>
                </a:solidFill>
              </a:rPr>
              <a:t>nhìn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thấy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tia</a:t>
            </a:r>
            <a:r>
              <a:rPr lang="en-US" dirty="0">
                <a:solidFill>
                  <a:srgbClr val="0000FF"/>
                </a:solidFill>
              </a:rPr>
              <a:t> X.</a:t>
            </a:r>
          </a:p>
          <a:p>
            <a:pPr marL="174625" lvl="1" indent="269875" eaLnBrk="1" hangingPunct="1"/>
            <a:r>
              <a:rPr lang="en-US" b="1" dirty="0">
                <a:solidFill>
                  <a:srgbClr val="0000FF"/>
                </a:solidFill>
              </a:rPr>
              <a:t>D. </a:t>
            </a:r>
            <a:r>
              <a:rPr lang="en-US" dirty="0">
                <a:solidFill>
                  <a:srgbClr val="0000FF"/>
                </a:solidFill>
              </a:rPr>
              <a:t>Tia X, </a:t>
            </a:r>
            <a:r>
              <a:rPr lang="en-US" dirty="0" err="1">
                <a:solidFill>
                  <a:srgbClr val="0000FF"/>
                </a:solidFill>
              </a:rPr>
              <a:t>tia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tử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ngoại</a:t>
            </a:r>
            <a:r>
              <a:rPr lang="en-US" dirty="0">
                <a:solidFill>
                  <a:srgbClr val="0000FF"/>
                </a:solidFill>
              </a:rPr>
              <a:t>, a/s </a:t>
            </a:r>
            <a:r>
              <a:rPr lang="en-US" dirty="0" err="1">
                <a:solidFill>
                  <a:srgbClr val="0000FF"/>
                </a:solidFill>
              </a:rPr>
              <a:t>nhìn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thấy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sóng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vô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tuyến</a:t>
            </a:r>
            <a:r>
              <a:rPr lang="en-US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33796" name="Rectangle 30"/>
          <p:cNvSpPr>
            <a:spLocks noChangeArrowheads="1"/>
          </p:cNvSpPr>
          <p:nvPr/>
        </p:nvSpPr>
        <p:spPr bwMode="auto">
          <a:xfrm>
            <a:off x="-26894" y="4154372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vi-VN" sz="3600" b="1">
              <a:latin typeface="Garamond" panose="02020404030301010803" pitchFamily="18" charset="0"/>
            </a:endParaRPr>
          </a:p>
        </p:txBody>
      </p:sp>
      <p:sp>
        <p:nvSpPr>
          <p:cNvPr id="33797" name="Rectangle 31"/>
          <p:cNvSpPr>
            <a:spLocks noChangeArrowheads="1"/>
          </p:cNvSpPr>
          <p:nvPr/>
        </p:nvSpPr>
        <p:spPr bwMode="auto">
          <a:xfrm>
            <a:off x="-26894" y="4602047"/>
            <a:ext cx="5334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>
                <a:cs typeface="Times New Roman" panose="02020603050405020304" pitchFamily="18" charset="0"/>
              </a:rPr>
              <a:t>          </a:t>
            </a:r>
            <a:endParaRPr kumimoji="1" lang="en-US" sz="2400" b="1"/>
          </a:p>
        </p:txBody>
      </p:sp>
      <p:sp>
        <p:nvSpPr>
          <p:cNvPr id="33798" name="Rectangle 32"/>
          <p:cNvSpPr>
            <a:spLocks noChangeArrowheads="1"/>
          </p:cNvSpPr>
          <p:nvPr/>
        </p:nvSpPr>
        <p:spPr bwMode="auto">
          <a:xfrm>
            <a:off x="-26894" y="5281497"/>
            <a:ext cx="8128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 dirty="0">
                <a:cs typeface="Times New Roman" panose="02020603050405020304" pitchFamily="18" charset="0"/>
              </a:rPr>
              <a:t>                  </a:t>
            </a:r>
            <a:endParaRPr kumimoji="1" lang="en-US" sz="2400" b="1" dirty="0"/>
          </a:p>
        </p:txBody>
      </p:sp>
      <p:sp>
        <p:nvSpPr>
          <p:cNvPr id="33799" name="Rectangle 33"/>
          <p:cNvSpPr>
            <a:spLocks noChangeArrowheads="1"/>
          </p:cNvSpPr>
          <p:nvPr/>
        </p:nvSpPr>
        <p:spPr bwMode="auto">
          <a:xfrm>
            <a:off x="-26894" y="5989522"/>
            <a:ext cx="6032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2B09F7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kumimoji="1" lang="en-US" sz="1100" b="1">
                <a:cs typeface="Times New Roman" panose="02020603050405020304" pitchFamily="18" charset="0"/>
              </a:rPr>
              <a:t>            </a:t>
            </a:r>
            <a:endParaRPr kumimoji="1" lang="en-US" sz="2400" b="1"/>
          </a:p>
        </p:txBody>
      </p:sp>
      <p:sp>
        <p:nvSpPr>
          <p:cNvPr id="13" name="AutoShape 2"/>
          <p:cNvSpPr>
            <a:spLocks noChangeArrowheads="1"/>
          </p:cNvSpPr>
          <p:nvPr/>
        </p:nvSpPr>
        <p:spPr bwMode="auto">
          <a:xfrm rot="1553576">
            <a:off x="2024063" y="388938"/>
            <a:ext cx="457200" cy="304800"/>
          </a:xfrm>
          <a:prstGeom prst="star5">
            <a:avLst/>
          </a:prstGeom>
          <a:solidFill>
            <a:srgbClr val="C0C0C0"/>
          </a:solidFill>
          <a:ln w="12700" cap="sq">
            <a:solidFill>
              <a:srgbClr val="B2B2B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3600" b="1">
              <a:latin typeface="Garamond" pitchFamily="18" charset="0"/>
            </a:endParaRPr>
          </a:p>
        </p:txBody>
      </p:sp>
      <p:sp>
        <p:nvSpPr>
          <p:cNvPr id="14" name="WordArt 30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733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TRẮC NGHIỆM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990600"/>
            <a:ext cx="9144000" cy="13401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8" name="Picture 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147030"/>
            <a:ext cx="13716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 type="body" idx="1"/>
          </p:nvPr>
        </p:nvSpPr>
        <p:spPr>
          <a:xfrm>
            <a:off x="112059" y="3048000"/>
            <a:ext cx="9067800" cy="38100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sz="4000" b="1" dirty="0" err="1" smtClean="0">
                <a:solidFill>
                  <a:srgbClr val="0000FF"/>
                </a:solidFill>
              </a:rPr>
              <a:t>Câu</a:t>
            </a:r>
            <a:r>
              <a:rPr lang="en-US" sz="4000" b="1" dirty="0" smtClean="0">
                <a:solidFill>
                  <a:srgbClr val="0000FF"/>
                </a:solidFill>
              </a:rPr>
              <a:t> 4. </a:t>
            </a:r>
            <a:r>
              <a:rPr lang="vi-VN" sz="4000" b="1" dirty="0" smtClean="0">
                <a:solidFill>
                  <a:srgbClr val="0000FF"/>
                </a:solidFill>
              </a:rPr>
              <a:t>Chọn câu trả lời </a:t>
            </a:r>
            <a:r>
              <a:rPr lang="vi-VN" sz="4000" b="1" dirty="0" smtClean="0">
                <a:solidFill>
                  <a:srgbClr val="FF0000"/>
                </a:solidFill>
              </a:rPr>
              <a:t>sai</a:t>
            </a:r>
            <a:r>
              <a:rPr lang="vi-VN" sz="4000" b="1" dirty="0" smtClean="0">
                <a:solidFill>
                  <a:srgbClr val="0000FF"/>
                </a:solidFill>
              </a:rPr>
              <a:t>?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vi-VN" sz="4000" b="1" dirty="0" smtClean="0">
                <a:solidFill>
                  <a:srgbClr val="0000FF"/>
                </a:solidFill>
              </a:rPr>
              <a:t>Tia X</a:t>
            </a:r>
          </a:p>
          <a:p>
            <a:pPr lvl="1">
              <a:buFont typeface="Arial" panose="020B0604020202020204" pitchFamily="34" charset="0"/>
              <a:buNone/>
            </a:pPr>
            <a:r>
              <a:rPr lang="vi-VN" sz="3600" b="1" dirty="0" smtClean="0">
                <a:solidFill>
                  <a:srgbClr val="0070C0"/>
                </a:solidFill>
              </a:rPr>
              <a:t>A.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làm</a:t>
            </a:r>
            <a:r>
              <a:rPr lang="en-US" sz="3600" dirty="0" smtClean="0">
                <a:solidFill>
                  <a:srgbClr val="0070C0"/>
                </a:solidFill>
              </a:rPr>
              <a:t> ion </a:t>
            </a:r>
            <a:r>
              <a:rPr lang="en-US" sz="3600" dirty="0" err="1" smtClean="0">
                <a:solidFill>
                  <a:srgbClr val="0070C0"/>
                </a:solidFill>
              </a:rPr>
              <a:t>hóa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không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</a:rPr>
              <a:t>khí</a:t>
            </a:r>
            <a:r>
              <a:rPr lang="en-US" sz="3600" dirty="0" smtClean="0">
                <a:solidFill>
                  <a:srgbClr val="0070C0"/>
                </a:solidFill>
              </a:rPr>
              <a:t>.</a:t>
            </a:r>
            <a:r>
              <a:rPr lang="vi-VN" sz="3600" dirty="0" smtClean="0">
                <a:solidFill>
                  <a:srgbClr val="0070C0"/>
                </a:solidFill>
              </a:rPr>
              <a:t> 		</a:t>
            </a:r>
            <a:endParaRPr lang="en-US" sz="3600" dirty="0" smtClean="0">
              <a:solidFill>
                <a:srgbClr val="0070C0"/>
              </a:solidFill>
            </a:endParaRPr>
          </a:p>
          <a:p>
            <a:pPr lvl="1">
              <a:buFont typeface="Arial" panose="020B0604020202020204" pitchFamily="34" charset="0"/>
              <a:buNone/>
            </a:pPr>
            <a:r>
              <a:rPr lang="vi-VN" sz="3600" b="1" dirty="0" smtClean="0">
                <a:solidFill>
                  <a:srgbClr val="0070C0"/>
                </a:solidFill>
              </a:rPr>
              <a:t>B.</a:t>
            </a:r>
            <a:r>
              <a:rPr lang="en-US" sz="3600" dirty="0" smtClean="0">
                <a:solidFill>
                  <a:srgbClr val="0070C0"/>
                </a:solidFill>
              </a:rPr>
              <a:t> c</a:t>
            </a:r>
            <a:r>
              <a:rPr lang="vi-VN" sz="3600" dirty="0" smtClean="0">
                <a:solidFill>
                  <a:srgbClr val="0070C0"/>
                </a:solidFill>
              </a:rPr>
              <a:t>ó tác dụng mạnh lên kính ảnh</a:t>
            </a:r>
            <a:r>
              <a:rPr lang="en-US" sz="3600" dirty="0" smtClean="0">
                <a:solidFill>
                  <a:srgbClr val="0070C0"/>
                </a:solidFill>
              </a:rPr>
              <a:t>.</a:t>
            </a:r>
            <a:r>
              <a:rPr lang="vi-VN" sz="3600" dirty="0" smtClean="0">
                <a:solidFill>
                  <a:srgbClr val="0070C0"/>
                </a:solidFill>
              </a:rPr>
              <a:t>	</a:t>
            </a:r>
          </a:p>
          <a:p>
            <a:pPr lvl="1">
              <a:buFont typeface="Arial" panose="020B0604020202020204" pitchFamily="34" charset="0"/>
              <a:buNone/>
            </a:pPr>
            <a:r>
              <a:rPr lang="vi-VN" sz="3600" b="1" dirty="0" smtClean="0">
                <a:solidFill>
                  <a:srgbClr val="0070C0"/>
                </a:solidFill>
              </a:rPr>
              <a:t>C.</a:t>
            </a:r>
            <a:r>
              <a:rPr lang="en-US" sz="3600" dirty="0" smtClean="0">
                <a:solidFill>
                  <a:srgbClr val="0070C0"/>
                </a:solidFill>
              </a:rPr>
              <a:t> l</a:t>
            </a:r>
            <a:r>
              <a:rPr lang="vi-VN" sz="3600" dirty="0" smtClean="0">
                <a:solidFill>
                  <a:srgbClr val="0070C0"/>
                </a:solidFill>
              </a:rPr>
              <a:t>à sóng điện từ có bước sóng dài</a:t>
            </a:r>
            <a:r>
              <a:rPr lang="en-US" sz="3600" dirty="0" smtClean="0">
                <a:solidFill>
                  <a:srgbClr val="0070C0"/>
                </a:solidFill>
              </a:rPr>
              <a:t>.</a:t>
            </a:r>
          </a:p>
          <a:p>
            <a:pPr lvl="1">
              <a:buFont typeface="Arial" panose="020B0604020202020204" pitchFamily="34" charset="0"/>
              <a:buNone/>
            </a:pPr>
            <a:r>
              <a:rPr lang="vi-VN" sz="3600" b="1" dirty="0" smtClean="0">
                <a:solidFill>
                  <a:srgbClr val="0070C0"/>
                </a:solidFill>
              </a:rPr>
              <a:t>D.</a:t>
            </a:r>
            <a:r>
              <a:rPr lang="en-US" sz="3600" dirty="0" smtClean="0">
                <a:solidFill>
                  <a:srgbClr val="0070C0"/>
                </a:solidFill>
              </a:rPr>
              <a:t> </a:t>
            </a:r>
            <a:r>
              <a:rPr lang="vi-VN" sz="3600" dirty="0" smtClean="0">
                <a:solidFill>
                  <a:srgbClr val="0070C0"/>
                </a:solidFill>
              </a:rPr>
              <a:t>có tần số lớn hơn tần số tia tử ngoại.</a:t>
            </a:r>
            <a:endParaRPr lang="en-US" sz="3600" dirty="0" smtClean="0">
              <a:solidFill>
                <a:srgbClr val="0070C0"/>
              </a:solidFill>
            </a:endParaRPr>
          </a:p>
        </p:txBody>
      </p:sp>
      <p:sp>
        <p:nvSpPr>
          <p:cNvPr id="7" name="AutoShape 2"/>
          <p:cNvSpPr>
            <a:spLocks noChangeArrowheads="1"/>
          </p:cNvSpPr>
          <p:nvPr/>
        </p:nvSpPr>
        <p:spPr bwMode="auto">
          <a:xfrm rot="1553576">
            <a:off x="2024063" y="388938"/>
            <a:ext cx="457200" cy="304800"/>
          </a:xfrm>
          <a:prstGeom prst="star5">
            <a:avLst/>
          </a:prstGeom>
          <a:solidFill>
            <a:srgbClr val="C0C0C0"/>
          </a:solidFill>
          <a:ln w="12700" cap="sq">
            <a:solidFill>
              <a:srgbClr val="B2B2B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3600" b="1">
              <a:latin typeface="Garamond" pitchFamily="18" charset="0"/>
            </a:endParaRPr>
          </a:p>
        </p:txBody>
      </p:sp>
      <p:sp>
        <p:nvSpPr>
          <p:cNvPr id="8" name="WordArt 30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733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TRẮC NGHIỆM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990600"/>
            <a:ext cx="9144000" cy="13401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9" name="Picture 18" descr="Cau ho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4513" y="1099933"/>
            <a:ext cx="273568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/>
          </p:cNvSpPr>
          <p:nvPr>
            <p:ph type="body" idx="1"/>
          </p:nvPr>
        </p:nvSpPr>
        <p:spPr>
          <a:xfrm>
            <a:off x="0" y="3124200"/>
            <a:ext cx="9144000" cy="33528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sz="3600" b="1" dirty="0" err="1" smtClean="0">
                <a:solidFill>
                  <a:srgbClr val="002060"/>
                </a:solidFill>
              </a:rPr>
              <a:t>Câu</a:t>
            </a:r>
            <a:r>
              <a:rPr lang="en-US" sz="3600" b="1" dirty="0" smtClean="0">
                <a:solidFill>
                  <a:srgbClr val="002060"/>
                </a:solidFill>
              </a:rPr>
              <a:t> 5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  <a:r>
              <a:rPr lang="en-US" sz="3600" dirty="0" smtClean="0">
                <a:solidFill>
                  <a:srgbClr val="002060"/>
                </a:solidFill>
              </a:rPr>
              <a:t> </a:t>
            </a:r>
            <a:r>
              <a:rPr lang="vi-VN" sz="3600" dirty="0" smtClean="0">
                <a:solidFill>
                  <a:srgbClr val="002060"/>
                </a:solidFill>
              </a:rPr>
              <a:t>Chọn câu trả lời </a:t>
            </a:r>
            <a:r>
              <a:rPr lang="en-US" sz="3600" b="1" dirty="0" err="1" smtClean="0">
                <a:solidFill>
                  <a:srgbClr val="FF0000"/>
                </a:solidFill>
              </a:rPr>
              <a:t>sai</a:t>
            </a:r>
            <a:r>
              <a:rPr lang="vi-VN" sz="3600" dirty="0" smtClean="0">
                <a:solidFill>
                  <a:srgbClr val="002060"/>
                </a:solidFill>
              </a:rPr>
              <a:t> khi nói về tia X:</a:t>
            </a:r>
          </a:p>
          <a:p>
            <a:pPr>
              <a:buFont typeface="Arial" panose="020B0604020202020204" pitchFamily="34" charset="0"/>
              <a:buNone/>
            </a:pPr>
            <a:r>
              <a:rPr lang="vi-VN" sz="3600" b="1" dirty="0" smtClean="0">
                <a:solidFill>
                  <a:srgbClr val="0000FF"/>
                </a:solidFill>
              </a:rPr>
              <a:t> A.</a:t>
            </a:r>
            <a:r>
              <a:rPr lang="vi-VN" sz="3600" dirty="0" smtClean="0">
                <a:solidFill>
                  <a:srgbClr val="0000FF"/>
                </a:solidFill>
              </a:rPr>
              <a:t>Tia X có khả năng </a:t>
            </a:r>
            <a:r>
              <a:rPr lang="en-US" sz="3600" dirty="0" err="1" smtClean="0">
                <a:solidFill>
                  <a:srgbClr val="0000FF"/>
                </a:solidFill>
              </a:rPr>
              <a:t>i</a:t>
            </a:r>
            <a:r>
              <a:rPr lang="vi-VN" sz="3600" dirty="0" smtClean="0">
                <a:solidFill>
                  <a:srgbClr val="0000FF"/>
                </a:solidFill>
              </a:rPr>
              <a:t>on hóa không khí.</a:t>
            </a:r>
            <a:endParaRPr lang="en-US" sz="3600" dirty="0" smtClean="0">
              <a:solidFill>
                <a:srgbClr val="0000FF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vi-VN" sz="3600" b="1" dirty="0" smtClean="0">
                <a:solidFill>
                  <a:srgbClr val="0000FF"/>
                </a:solidFill>
              </a:rPr>
              <a:t> B.</a:t>
            </a:r>
            <a:r>
              <a:rPr lang="vi-VN" sz="3600" dirty="0" smtClean="0">
                <a:solidFill>
                  <a:srgbClr val="0000FF"/>
                </a:solidFill>
              </a:rPr>
              <a:t>Tia X có thể ch</a:t>
            </a:r>
            <a:r>
              <a:rPr lang="en-US" sz="3600" dirty="0" smtClean="0">
                <a:solidFill>
                  <a:srgbClr val="0000FF"/>
                </a:solidFill>
              </a:rPr>
              <a:t>ữ</a:t>
            </a:r>
            <a:r>
              <a:rPr lang="vi-VN" sz="3600" dirty="0" smtClean="0">
                <a:solidFill>
                  <a:srgbClr val="0000FF"/>
                </a:solidFill>
              </a:rPr>
              <a:t>a bệnh còi xương.</a:t>
            </a:r>
          </a:p>
          <a:p>
            <a:pPr>
              <a:buFont typeface="Arial" panose="020B0604020202020204" pitchFamily="34" charset="0"/>
              <a:buNone/>
            </a:pPr>
            <a:r>
              <a:rPr lang="vi-VN" sz="3600" b="1" dirty="0" smtClean="0">
                <a:solidFill>
                  <a:srgbClr val="0000FF"/>
                </a:solidFill>
              </a:rPr>
              <a:t> C.</a:t>
            </a:r>
            <a:r>
              <a:rPr lang="vi-VN" sz="3600" dirty="0" smtClean="0">
                <a:solidFill>
                  <a:srgbClr val="0000FF"/>
                </a:solidFill>
              </a:rPr>
              <a:t>Tia X có tác dụng làm phát quang nhiều chất</a:t>
            </a:r>
            <a:r>
              <a:rPr lang="en-US" sz="3600" dirty="0" smtClean="0">
                <a:solidFill>
                  <a:srgbClr val="0000FF"/>
                </a:solidFill>
              </a:rPr>
              <a:t>.</a:t>
            </a:r>
          </a:p>
          <a:p>
            <a:pPr>
              <a:buFont typeface="Arial" panose="020B0604020202020204" pitchFamily="34" charset="0"/>
              <a:buNone/>
            </a:pPr>
            <a:r>
              <a:rPr lang="vi-VN" sz="3600" b="1" dirty="0" smtClean="0">
                <a:solidFill>
                  <a:srgbClr val="0000FF"/>
                </a:solidFill>
              </a:rPr>
              <a:t> D.</a:t>
            </a:r>
            <a:r>
              <a:rPr lang="vi-VN" sz="3600" dirty="0" smtClean="0">
                <a:solidFill>
                  <a:srgbClr val="0000FF"/>
                </a:solidFill>
              </a:rPr>
              <a:t>Tia X có khả năng đâm xuyên mạnh.</a:t>
            </a:r>
            <a:endParaRPr lang="en-US" sz="3600" dirty="0" smtClean="0">
              <a:solidFill>
                <a:srgbClr val="0000FF"/>
              </a:solidFill>
            </a:endParaRPr>
          </a:p>
        </p:txBody>
      </p:sp>
      <p:sp>
        <p:nvSpPr>
          <p:cNvPr id="7" name="AutoShape 2"/>
          <p:cNvSpPr>
            <a:spLocks noChangeArrowheads="1"/>
          </p:cNvSpPr>
          <p:nvPr/>
        </p:nvSpPr>
        <p:spPr bwMode="auto">
          <a:xfrm rot="1553576">
            <a:off x="2024063" y="388938"/>
            <a:ext cx="457200" cy="304800"/>
          </a:xfrm>
          <a:prstGeom prst="star5">
            <a:avLst/>
          </a:prstGeom>
          <a:solidFill>
            <a:srgbClr val="C0C0C0"/>
          </a:solidFill>
          <a:ln w="12700" cap="sq">
            <a:solidFill>
              <a:srgbClr val="B2B2B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3600" b="1">
              <a:latin typeface="Garamond" pitchFamily="18" charset="0"/>
            </a:endParaRPr>
          </a:p>
        </p:txBody>
      </p:sp>
      <p:sp>
        <p:nvSpPr>
          <p:cNvPr id="8" name="WordArt 30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733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TRẮC NGHIỆM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990600"/>
            <a:ext cx="9144000" cy="13401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3" name="Picture 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147030"/>
            <a:ext cx="13716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AG00317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183515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1143000" y="0"/>
            <a:ext cx="7848600" cy="4495800"/>
          </a:xfrm>
          <a:prstGeom prst="cloudCallout">
            <a:avLst>
              <a:gd name="adj1" fmla="val -45569"/>
              <a:gd name="adj2" fmla="val 62111"/>
            </a:avLst>
          </a:prstGeom>
          <a:solidFill>
            <a:srgbClr val="CCFF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4000" b="1" dirty="0" err="1" smtClean="0">
                <a:solidFill>
                  <a:srgbClr val="FF0066"/>
                </a:solidFill>
              </a:rPr>
              <a:t>Dặn</a:t>
            </a:r>
            <a:r>
              <a:rPr lang="en-US" sz="4000" b="1" dirty="0" smtClean="0">
                <a:solidFill>
                  <a:srgbClr val="FF0066"/>
                </a:solidFill>
              </a:rPr>
              <a:t> </a:t>
            </a:r>
            <a:r>
              <a:rPr lang="en-US" sz="4000" b="1" dirty="0" err="1" smtClean="0">
                <a:solidFill>
                  <a:srgbClr val="FF0066"/>
                </a:solidFill>
              </a:rPr>
              <a:t>dò</a:t>
            </a:r>
            <a:r>
              <a:rPr lang="en-US" sz="4000" b="1" dirty="0" smtClean="0">
                <a:solidFill>
                  <a:srgbClr val="FF0066"/>
                </a:solidFill>
              </a:rPr>
              <a:t>:</a:t>
            </a:r>
            <a:endParaRPr lang="en-US" sz="4000" b="1" dirty="0">
              <a:solidFill>
                <a:srgbClr val="FF0066"/>
              </a:solidFill>
            </a:endParaRPr>
          </a:p>
          <a:p>
            <a:pPr algn="ctr" eaLnBrk="0" hangingPunct="0"/>
            <a:r>
              <a:rPr lang="en-US" sz="4000" b="1" dirty="0" err="1" smtClean="0">
                <a:solidFill>
                  <a:srgbClr val="0000FF"/>
                </a:solidFill>
              </a:rPr>
              <a:t>Học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bài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và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làm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bài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tập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sách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giáo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  <a:r>
              <a:rPr lang="en-US" sz="4000" b="1" dirty="0" err="1" smtClean="0">
                <a:solidFill>
                  <a:srgbClr val="0000FF"/>
                </a:solidFill>
              </a:rPr>
              <a:t>khoa</a:t>
            </a:r>
            <a:endParaRPr lang="en-US" sz="4000" b="1" dirty="0">
              <a:solidFill>
                <a:srgbClr val="FF0066"/>
              </a:solidFill>
            </a:endParaRPr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0" y="3186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inh-nen-powerpoint-dep-nhat-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381000"/>
            <a:ext cx="9753600" cy="767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3" descr="16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82235" flipH="1">
            <a:off x="6096000" y="457200"/>
            <a:ext cx="5207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0" name="Group 4"/>
          <p:cNvGrpSpPr>
            <a:grpSpLocks/>
          </p:cNvGrpSpPr>
          <p:nvPr/>
        </p:nvGrpSpPr>
        <p:grpSpPr bwMode="auto">
          <a:xfrm>
            <a:off x="5202238" y="457200"/>
            <a:ext cx="3941762" cy="3654425"/>
            <a:chOff x="3237" y="-48"/>
            <a:chExt cx="2483" cy="2302"/>
          </a:xfrm>
        </p:grpSpPr>
        <p:pic>
          <p:nvPicPr>
            <p:cNvPr id="29724" name="Picture 5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3237" y="288"/>
              <a:ext cx="377" cy="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5" name="Picture 6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756" y="900"/>
              <a:ext cx="333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6" name="Picture 7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3896" y="772"/>
              <a:ext cx="331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7" name="Picture 8" descr="167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436" y="1460"/>
              <a:ext cx="271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28" name="AutoShape 9"/>
            <p:cNvSpPr>
              <a:spLocks noChangeArrowheads="1"/>
            </p:cNvSpPr>
            <p:nvPr/>
          </p:nvSpPr>
          <p:spPr bwMode="auto">
            <a:xfrm rot="751126" flipH="1" flipV="1">
              <a:off x="4703" y="1"/>
              <a:ext cx="1017" cy="588"/>
            </a:xfrm>
            <a:prstGeom prst="cloudCallout">
              <a:avLst>
                <a:gd name="adj1" fmla="val -42435"/>
                <a:gd name="adj2" fmla="val 109417"/>
              </a:avLst>
            </a:prstGeom>
            <a:solidFill>
              <a:schemeClr val="bg1">
                <a:alpha val="38823"/>
              </a:schemeClr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rot="10800000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en-GB" sz="2400">
                <a:latin typeface=".VnTime" panose="020B7200000000000000" pitchFamily="34" charset="0"/>
              </a:endParaRPr>
            </a:p>
          </p:txBody>
        </p:sp>
        <p:pic>
          <p:nvPicPr>
            <p:cNvPr id="29729" name="Picture 10" descr="167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164" y="310"/>
              <a:ext cx="286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30" name="Picture 11" descr="167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373" y="229"/>
              <a:ext cx="311" cy="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31" name="AutoShape 12"/>
            <p:cNvSpPr>
              <a:spLocks noChangeArrowheads="1"/>
            </p:cNvSpPr>
            <p:nvPr/>
          </p:nvSpPr>
          <p:spPr bwMode="auto">
            <a:xfrm rot="672848" flipH="1" flipV="1">
              <a:off x="3695" y="-48"/>
              <a:ext cx="725" cy="420"/>
            </a:xfrm>
            <a:prstGeom prst="cloudCallout">
              <a:avLst>
                <a:gd name="adj1" fmla="val -39616"/>
                <a:gd name="adj2" fmla="val 90620"/>
              </a:avLst>
            </a:prstGeom>
            <a:solidFill>
              <a:schemeClr val="bg1">
                <a:alpha val="38823"/>
              </a:schemeClr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rot="10800000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en-GB" sz="2400">
                <a:latin typeface=".VnTime" panose="020B7200000000000000" pitchFamily="34" charset="0"/>
              </a:endParaRPr>
            </a:p>
          </p:txBody>
        </p:sp>
        <p:pic>
          <p:nvPicPr>
            <p:cNvPr id="29732" name="Picture 13" descr="167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071" y="2035"/>
              <a:ext cx="268" cy="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33" name="Picture 14" descr="167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391" y="1222"/>
              <a:ext cx="286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15" name="WordArt 15"/>
          <p:cNvSpPr>
            <a:spLocks noChangeArrowheads="1" noChangeShapeType="1" noTextEdit="1"/>
          </p:cNvSpPr>
          <p:nvPr/>
        </p:nvSpPr>
        <p:spPr bwMode="auto">
          <a:xfrm>
            <a:off x="1371600" y="533400"/>
            <a:ext cx="6019800" cy="5921375"/>
          </a:xfrm>
          <a:prstGeom prst="rect">
            <a:avLst/>
          </a:prstGeom>
        </p:spPr>
        <p:txBody>
          <a:bodyPr spcFirstLastPara="1" wrap="none" fromWordArt="1">
            <a:prstTxWarp prst="textCircle">
              <a:avLst>
                <a:gd name="adj" fmla="val 10859019"/>
              </a:avLst>
            </a:prstTxWarp>
          </a:bodyPr>
          <a:lstStyle/>
          <a:p>
            <a:pPr algn="ctr" eaLnBrk="1" hangingPunct="1">
              <a:defRPr/>
            </a:pP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Trân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trọng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cảm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ơn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quý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Thầy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Cô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giáo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về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dự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giờ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thăm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lớp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 -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Chúc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các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em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học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 err="1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tốt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n-US" sz="1400" kern="10" dirty="0">
                <a:ln w="9525">
                  <a:noFill/>
                  <a:round/>
                  <a:headEnd/>
                  <a:tailEnd/>
                </a:ln>
                <a:solidFill>
                  <a:srgbClr val="370DD1"/>
                </a:solidFill>
                <a:latin typeface="Times New Roman"/>
                <a:cs typeface="Times New Roman"/>
              </a:rPr>
              <a:t>-</a:t>
            </a:r>
          </a:p>
        </p:txBody>
      </p:sp>
      <p:grpSp>
        <p:nvGrpSpPr>
          <p:cNvPr id="29702" name="Group 16"/>
          <p:cNvGrpSpPr>
            <a:grpSpLocks/>
          </p:cNvGrpSpPr>
          <p:nvPr/>
        </p:nvGrpSpPr>
        <p:grpSpPr bwMode="auto">
          <a:xfrm>
            <a:off x="4800600" y="0"/>
            <a:ext cx="3941763" cy="3654425"/>
            <a:chOff x="3237" y="-48"/>
            <a:chExt cx="2483" cy="2302"/>
          </a:xfrm>
        </p:grpSpPr>
        <p:pic>
          <p:nvPicPr>
            <p:cNvPr id="29714" name="Picture 17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3237" y="288"/>
              <a:ext cx="377" cy="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5" name="Picture 18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756" y="900"/>
              <a:ext cx="333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6" name="Picture 19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3896" y="772"/>
              <a:ext cx="331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7" name="Picture 20" descr="167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436" y="1460"/>
              <a:ext cx="271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18" name="AutoShape 21"/>
            <p:cNvSpPr>
              <a:spLocks noChangeArrowheads="1"/>
            </p:cNvSpPr>
            <p:nvPr/>
          </p:nvSpPr>
          <p:spPr bwMode="auto">
            <a:xfrm rot="751126" flipH="1" flipV="1">
              <a:off x="4703" y="1"/>
              <a:ext cx="1017" cy="588"/>
            </a:xfrm>
            <a:prstGeom prst="cloudCallout">
              <a:avLst>
                <a:gd name="adj1" fmla="val -42435"/>
                <a:gd name="adj2" fmla="val 109417"/>
              </a:avLst>
            </a:prstGeom>
            <a:solidFill>
              <a:schemeClr val="bg1">
                <a:alpha val="38823"/>
              </a:schemeClr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rot="10800000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en-GB" sz="2400">
                <a:latin typeface=".VnTime" panose="020B7200000000000000" pitchFamily="34" charset="0"/>
              </a:endParaRPr>
            </a:p>
          </p:txBody>
        </p:sp>
        <p:pic>
          <p:nvPicPr>
            <p:cNvPr id="29719" name="Picture 22" descr="167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164" y="310"/>
              <a:ext cx="286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0" name="Picture 23" descr="167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373" y="229"/>
              <a:ext cx="311" cy="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21" name="AutoShape 24"/>
            <p:cNvSpPr>
              <a:spLocks noChangeArrowheads="1"/>
            </p:cNvSpPr>
            <p:nvPr/>
          </p:nvSpPr>
          <p:spPr bwMode="auto">
            <a:xfrm rot="672848" flipH="1" flipV="1">
              <a:off x="3695" y="-48"/>
              <a:ext cx="725" cy="420"/>
            </a:xfrm>
            <a:prstGeom prst="cloudCallout">
              <a:avLst>
                <a:gd name="adj1" fmla="val -39616"/>
                <a:gd name="adj2" fmla="val 90620"/>
              </a:avLst>
            </a:prstGeom>
            <a:solidFill>
              <a:schemeClr val="bg1">
                <a:alpha val="38823"/>
              </a:schemeClr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rot="10800000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en-GB" sz="2400">
                <a:latin typeface=".VnTime" panose="020B7200000000000000" pitchFamily="34" charset="0"/>
              </a:endParaRPr>
            </a:p>
          </p:txBody>
        </p:sp>
        <p:pic>
          <p:nvPicPr>
            <p:cNvPr id="29722" name="Picture 25" descr="167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071" y="2035"/>
              <a:ext cx="268" cy="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3" name="Picture 26" descr="167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391" y="1222"/>
              <a:ext cx="286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703" name="Group 27"/>
          <p:cNvGrpSpPr>
            <a:grpSpLocks/>
          </p:cNvGrpSpPr>
          <p:nvPr/>
        </p:nvGrpSpPr>
        <p:grpSpPr bwMode="auto">
          <a:xfrm>
            <a:off x="2057400" y="914400"/>
            <a:ext cx="3941763" cy="3654425"/>
            <a:chOff x="3237" y="-48"/>
            <a:chExt cx="2483" cy="2302"/>
          </a:xfrm>
        </p:grpSpPr>
        <p:pic>
          <p:nvPicPr>
            <p:cNvPr id="29704" name="Picture 28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3237" y="288"/>
              <a:ext cx="377" cy="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5" name="Picture 29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756" y="900"/>
              <a:ext cx="333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6" name="Picture 30" descr="167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3896" y="772"/>
              <a:ext cx="331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7" name="Picture 31" descr="167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436" y="1460"/>
              <a:ext cx="271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8" name="AutoShape 32"/>
            <p:cNvSpPr>
              <a:spLocks noChangeArrowheads="1"/>
            </p:cNvSpPr>
            <p:nvPr/>
          </p:nvSpPr>
          <p:spPr bwMode="auto">
            <a:xfrm rot="751126" flipH="1" flipV="1">
              <a:off x="4703" y="1"/>
              <a:ext cx="1017" cy="588"/>
            </a:xfrm>
            <a:prstGeom prst="cloudCallout">
              <a:avLst>
                <a:gd name="adj1" fmla="val -42435"/>
                <a:gd name="adj2" fmla="val 109417"/>
              </a:avLst>
            </a:prstGeom>
            <a:solidFill>
              <a:schemeClr val="bg1">
                <a:alpha val="38823"/>
              </a:schemeClr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rot="10800000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en-GB" sz="2400">
                <a:latin typeface=".VnTime" panose="020B7200000000000000" pitchFamily="34" charset="0"/>
              </a:endParaRPr>
            </a:p>
          </p:txBody>
        </p:sp>
        <p:pic>
          <p:nvPicPr>
            <p:cNvPr id="29709" name="Picture 33" descr="167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164" y="310"/>
              <a:ext cx="286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0" name="Picture 34" descr="167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4373" y="229"/>
              <a:ext cx="311" cy="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11" name="AutoShape 35"/>
            <p:cNvSpPr>
              <a:spLocks noChangeArrowheads="1"/>
            </p:cNvSpPr>
            <p:nvPr/>
          </p:nvSpPr>
          <p:spPr bwMode="auto">
            <a:xfrm rot="672848" flipH="1" flipV="1">
              <a:off x="3695" y="-48"/>
              <a:ext cx="725" cy="420"/>
            </a:xfrm>
            <a:prstGeom prst="cloudCallout">
              <a:avLst>
                <a:gd name="adj1" fmla="val -39616"/>
                <a:gd name="adj2" fmla="val 90620"/>
              </a:avLst>
            </a:prstGeom>
            <a:solidFill>
              <a:schemeClr val="bg1">
                <a:alpha val="38823"/>
              </a:schemeClr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rot="10800000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en-GB" sz="2400">
                <a:latin typeface=".VnTime" panose="020B7200000000000000" pitchFamily="34" charset="0"/>
              </a:endParaRPr>
            </a:p>
          </p:txBody>
        </p:sp>
        <p:pic>
          <p:nvPicPr>
            <p:cNvPr id="29712" name="Picture 36" descr="167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071" y="2035"/>
              <a:ext cx="268" cy="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3" name="Picture 37" descr="167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582235" flipH="1">
              <a:off x="5391" y="1222"/>
              <a:ext cx="286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1752600" y="3296176"/>
            <a:ext cx="53112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b="1" dirty="0" smtClean="0"/>
              <a:t>BÀI HỌC KẾT THÚC</a:t>
            </a:r>
            <a:endParaRPr lang="vi-VN" sz="4000" b="1" dirty="0"/>
          </a:p>
        </p:txBody>
      </p:sp>
    </p:spTree>
    <p:extLst>
      <p:ext uri="{BB962C8B-B14F-4D97-AF65-F5344CB8AC3E}">
        <p14:creationId xmlns:p14="http://schemas.microsoft.com/office/powerpoint/2010/main" xmlns="" val="308538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0" fill="hold"/>
                                        <p:tgtEl>
                                          <p:spTgt spid="51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repeatCount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0" fill="hold"/>
                                        <p:tgtEl>
                                          <p:spTgt spid="512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381000" y="2819400"/>
            <a:ext cx="7086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1"/>
                </a:solidFill>
              </a:rPr>
              <a:t>- Động năng cực đại của êlectron</a:t>
            </a:r>
            <a:r>
              <a:rPr lang="en-US"/>
              <a:t>:</a:t>
            </a:r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graphicFrame>
        <p:nvGraphicFramePr>
          <p:cNvPr id="86021" name="Object 5"/>
          <p:cNvGraphicFramePr>
            <a:graphicFrameLocks noChangeAspect="1"/>
          </p:cNvGraphicFramePr>
          <p:nvPr/>
        </p:nvGraphicFramePr>
        <p:xfrm>
          <a:off x="166688" y="3505200"/>
          <a:ext cx="8809037" cy="914400"/>
        </p:xfrm>
        <a:graphic>
          <a:graphicData uri="http://schemas.openxmlformats.org/presentationml/2006/ole">
            <p:oleObj spid="_x0000_s86858" name="Equation" r:id="rId3" imgW="3759200" imgH="393700" progId="Equation.3">
              <p:embed/>
            </p:oleObj>
          </a:graphicData>
        </a:graphic>
      </p:graphicFrame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304800" y="1143000"/>
            <a:ext cx="8077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1"/>
                </a:solidFill>
              </a:rPr>
              <a:t>- </a:t>
            </a:r>
            <a:r>
              <a:rPr lang="en-US" dirty="0" err="1">
                <a:solidFill>
                  <a:schemeClr val="tx1"/>
                </a:solidFill>
              </a:rPr>
              <a:t>Vận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tốc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cực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êlectron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khi</a:t>
            </a:r>
            <a:r>
              <a:rPr lang="en-US" dirty="0">
                <a:solidFill>
                  <a:schemeClr val="tx1"/>
                </a:solidFill>
              </a:rPr>
              <a:t>: </a:t>
            </a:r>
          </a:p>
        </p:txBody>
      </p:sp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graphicFrame>
        <p:nvGraphicFramePr>
          <p:cNvPr id="86024" name="Object 8"/>
          <p:cNvGraphicFramePr>
            <a:graphicFrameLocks noChangeAspect="1"/>
          </p:cNvGraphicFramePr>
          <p:nvPr/>
        </p:nvGraphicFramePr>
        <p:xfrm>
          <a:off x="1981200" y="1981200"/>
          <a:ext cx="4038600" cy="682625"/>
        </p:xfrm>
        <a:graphic>
          <a:graphicData uri="http://schemas.openxmlformats.org/presentationml/2006/ole">
            <p:oleObj spid="_x0000_s86859" name="Equation" r:id="rId4" imgW="1524000" imgH="254000" progId="Equation.3">
              <p:embed/>
            </p:oleObj>
          </a:graphicData>
        </a:graphic>
      </p:graphicFrame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533400" y="228600"/>
            <a:ext cx="7696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1" dirty="0">
                <a:solidFill>
                  <a:srgbClr val="FF0000"/>
                </a:solidFill>
              </a:rPr>
              <a:t>* </a:t>
            </a:r>
            <a:r>
              <a:rPr lang="en-US" sz="3600" b="1" dirty="0" err="1">
                <a:solidFill>
                  <a:srgbClr val="FF0000"/>
                </a:solidFill>
              </a:rPr>
              <a:t>Hướng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dẫn</a:t>
            </a:r>
            <a:r>
              <a:rPr lang="en-US" sz="3600" b="1" dirty="0"/>
              <a:t> </a:t>
            </a:r>
            <a:r>
              <a:rPr lang="en-US" sz="3600" b="1" dirty="0" err="1"/>
              <a:t>bài</a:t>
            </a:r>
            <a:r>
              <a:rPr lang="en-US" sz="3600" b="1" dirty="0"/>
              <a:t> </a:t>
            </a:r>
            <a:r>
              <a:rPr lang="en-US" sz="3600" b="1" dirty="0" err="1"/>
              <a:t>tập</a:t>
            </a:r>
            <a:r>
              <a:rPr lang="en-US" sz="3600" b="1" dirty="0"/>
              <a:t> 6 SGK </a:t>
            </a:r>
            <a:r>
              <a:rPr lang="en-US" sz="3600" b="1" dirty="0" err="1"/>
              <a:t>trang</a:t>
            </a:r>
            <a:r>
              <a:rPr lang="en-US" sz="3600" b="1" dirty="0"/>
              <a:t> 146</a:t>
            </a:r>
            <a:r>
              <a:rPr lang="en-US" sz="3600" dirty="0"/>
              <a:t> 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457200" y="4572000"/>
            <a:ext cx="3962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1"/>
                </a:solidFill>
              </a:rPr>
              <a:t>- Vận tốc cực đại</a:t>
            </a:r>
            <a:r>
              <a:rPr lang="en-US"/>
              <a:t>:</a:t>
            </a:r>
          </a:p>
        </p:txBody>
      </p:sp>
      <p:sp>
        <p:nvSpPr>
          <p:cNvPr id="86029" name="Rectangle 13"/>
          <p:cNvSpPr>
            <a:spLocks noChangeArrowheads="1"/>
          </p:cNvSpPr>
          <p:nvPr/>
        </p:nvSpPr>
        <p:spPr bwMode="auto">
          <a:xfrm>
            <a:off x="0" y="3186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graphicFrame>
        <p:nvGraphicFramePr>
          <p:cNvPr id="86028" name="Object 12"/>
          <p:cNvGraphicFramePr>
            <a:graphicFrameLocks noChangeAspect="1"/>
          </p:cNvGraphicFramePr>
          <p:nvPr/>
        </p:nvGraphicFramePr>
        <p:xfrm>
          <a:off x="1219200" y="5181600"/>
          <a:ext cx="6705600" cy="1066800"/>
        </p:xfrm>
        <a:graphic>
          <a:graphicData uri="http://schemas.openxmlformats.org/presentationml/2006/ole">
            <p:oleObj spid="_x0000_s86860" name="Equation" r:id="rId5" imgW="2705100" imgH="482600" progId="Equation.3">
              <p:embed/>
            </p:oleObj>
          </a:graphicData>
        </a:graphic>
      </p:graphicFrame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6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60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60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6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86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UCK U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8360</TotalTime>
  <Words>1366</Words>
  <Application>Microsoft Office PowerPoint</Application>
  <PresentationFormat>On-screen Show (4:3)</PresentationFormat>
  <Paragraphs>190</Paragraphs>
  <Slides>30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Office Theme</vt:lpstr>
      <vt:lpstr>Equation</vt:lpstr>
      <vt:lpstr>Slide 1</vt:lpstr>
      <vt:lpstr>Hình ảnh này được chụp bằng cách nào ?</vt:lpstr>
      <vt:lpstr>Slide 3</vt:lpstr>
      <vt:lpstr>Slide 4</vt:lpstr>
      <vt:lpstr>Slide 5</vt:lpstr>
      <vt:lpstr>Slide 6</vt:lpstr>
      <vt:lpstr>Slide 7</vt:lpstr>
      <vt:lpstr>Slide 8</vt:lpstr>
      <vt:lpstr> Hoạt động: 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Củng cố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>Thanh Nhan Computer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huh</dc:creator>
  <cp:lastModifiedBy>Admin</cp:lastModifiedBy>
  <cp:revision>750</cp:revision>
  <dcterms:created xsi:type="dcterms:W3CDTF">2004-04-09T00:10:53Z</dcterms:created>
  <dcterms:modified xsi:type="dcterms:W3CDTF">2018-03-30T04:29:29Z</dcterms:modified>
</cp:coreProperties>
</file>